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88EF-8711-4349-B596-A6413CF2B077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7C94-D76C-43B2-988E-2937E1CA2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88EF-8711-4349-B596-A6413CF2B077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7C94-D76C-43B2-988E-2937E1CA2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88EF-8711-4349-B596-A6413CF2B077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7C94-D76C-43B2-988E-2937E1CA2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88EF-8711-4349-B596-A6413CF2B077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7C94-D76C-43B2-988E-2937E1CA2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88EF-8711-4349-B596-A6413CF2B077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7C94-D76C-43B2-988E-2937E1CA2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88EF-8711-4349-B596-A6413CF2B077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7C94-D76C-43B2-988E-2937E1CA2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88EF-8711-4349-B596-A6413CF2B077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7C94-D76C-43B2-988E-2937E1CA2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88EF-8711-4349-B596-A6413CF2B077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7C94-D76C-43B2-988E-2937E1CA2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88EF-8711-4349-B596-A6413CF2B077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7C94-D76C-43B2-988E-2937E1CA2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88EF-8711-4349-B596-A6413CF2B077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7C94-D76C-43B2-988E-2937E1CA2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988EF-8711-4349-B596-A6413CF2B077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57C94-D76C-43B2-988E-2937E1CA2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988EF-8711-4349-B596-A6413CF2B077}" type="datetimeFigureOut">
              <a:rPr lang="en-US" smtClean="0"/>
              <a:pPr/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57C94-D76C-43B2-988E-2937E1CA2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CHURCH HISTORY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2590800"/>
          </a:xfrm>
        </p:spPr>
        <p:txBody>
          <a:bodyPr>
            <a:normAutofit/>
          </a:bodyPr>
          <a:lstStyle/>
          <a:p>
            <a:r>
              <a:rPr lang="en-US" sz="4800" b="1" i="1" dirty="0"/>
              <a:t>THE</a:t>
            </a:r>
          </a:p>
          <a:p>
            <a:r>
              <a:rPr lang="en-US" sz="4800" b="1" i="1" dirty="0"/>
              <a:t>REFORMATION</a:t>
            </a:r>
          </a:p>
          <a:p>
            <a:r>
              <a:rPr lang="en-US" sz="4800" b="1" i="1" dirty="0"/>
              <a:t>1517-1700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THE REFORMATION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700" dirty="0"/>
              <a:t>John Calvin</a:t>
            </a:r>
          </a:p>
          <a:p>
            <a:pPr lvl="1"/>
            <a:r>
              <a:rPr lang="en-US" sz="4000" dirty="0"/>
              <a:t>Like most reformers, defended catholic church, but sought reform</a:t>
            </a:r>
          </a:p>
          <a:p>
            <a:pPr lvl="1"/>
            <a:r>
              <a:rPr lang="en-US" sz="4000" dirty="0"/>
              <a:t>Doctrines associated with Calvin</a:t>
            </a:r>
          </a:p>
          <a:p>
            <a:pPr lvl="2"/>
            <a:r>
              <a:rPr lang="en-US" sz="4200" dirty="0"/>
              <a:t>Total depravity</a:t>
            </a:r>
          </a:p>
          <a:p>
            <a:pPr lvl="2"/>
            <a:r>
              <a:rPr lang="en-US" sz="4200" dirty="0"/>
              <a:t>Unconditional election </a:t>
            </a:r>
          </a:p>
          <a:p>
            <a:pPr lvl="2"/>
            <a:r>
              <a:rPr lang="en-US" sz="4200" dirty="0"/>
              <a:t>Limited atonement</a:t>
            </a:r>
          </a:p>
          <a:p>
            <a:pPr lvl="2"/>
            <a:r>
              <a:rPr lang="en-US" sz="4200" dirty="0"/>
              <a:t>Irresistible grace</a:t>
            </a:r>
          </a:p>
          <a:p>
            <a:pPr lvl="2"/>
            <a:r>
              <a:rPr lang="en-US" sz="4200" dirty="0"/>
              <a:t>Perseverance of saints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John Knox</a:t>
            </a:r>
          </a:p>
          <a:p>
            <a:pPr lvl="1"/>
            <a:r>
              <a:rPr lang="en-US" sz="3200" dirty="0"/>
              <a:t>Scotland is his monument</a:t>
            </a:r>
          </a:p>
          <a:p>
            <a:pPr lvl="1"/>
            <a:r>
              <a:rPr lang="en-US" sz="3200" dirty="0"/>
              <a:t>Catholic Church owned half the wealth</a:t>
            </a:r>
          </a:p>
          <a:p>
            <a:pPr lvl="1"/>
            <a:r>
              <a:rPr lang="en-US" sz="3200" dirty="0"/>
              <a:t>Clergy were corrupt and incompetent</a:t>
            </a:r>
          </a:p>
          <a:p>
            <a:pPr lvl="1"/>
            <a:r>
              <a:rPr lang="en-US" sz="3200" dirty="0"/>
              <a:t>Other courageous preachers-Patrick Hamilton - burned at the stake</a:t>
            </a:r>
          </a:p>
          <a:p>
            <a:pPr lvl="1"/>
            <a:r>
              <a:rPr lang="en-US" sz="3200" dirty="0"/>
              <a:t>The smoke of Hamilton’s burning infected all on whom it blew </a:t>
            </a:r>
          </a:p>
          <a:p>
            <a:pPr lvl="2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2169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John Knox</a:t>
            </a:r>
          </a:p>
          <a:p>
            <a:pPr lvl="1"/>
            <a:r>
              <a:rPr lang="en-US" sz="3200" dirty="0"/>
              <a:t>An ordained priest, he became a reformer under preaching of George </a:t>
            </a:r>
            <a:r>
              <a:rPr lang="en-US" sz="3200" dirty="0" err="1"/>
              <a:t>Wishart</a:t>
            </a:r>
            <a:endParaRPr lang="en-US" sz="3200" dirty="0"/>
          </a:p>
          <a:p>
            <a:pPr lvl="1"/>
            <a:r>
              <a:rPr lang="en-US" sz="3200" dirty="0" err="1"/>
              <a:t>Wishart</a:t>
            </a:r>
            <a:r>
              <a:rPr lang="en-US" sz="3200" dirty="0"/>
              <a:t> arrested by catholic cardinal and burned at the stakes</a:t>
            </a:r>
          </a:p>
          <a:p>
            <a:pPr lvl="1"/>
            <a:r>
              <a:rPr lang="en-US" sz="3200" dirty="0"/>
              <a:t>Knox began preaching, striking at the roots of the Roman Church</a:t>
            </a:r>
          </a:p>
          <a:p>
            <a:pPr lvl="1"/>
            <a:r>
              <a:rPr lang="en-US" sz="3200" dirty="0"/>
              <a:t>Spent 19 mos. as a prisoner, slave</a:t>
            </a:r>
          </a:p>
        </p:txBody>
      </p:sp>
    </p:spTree>
    <p:extLst>
      <p:ext uri="{BB962C8B-B14F-4D97-AF65-F5344CB8AC3E}">
        <p14:creationId xmlns:p14="http://schemas.microsoft.com/office/powerpoint/2010/main" val="206787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John Knox</a:t>
            </a:r>
          </a:p>
          <a:p>
            <a:pPr lvl="1"/>
            <a:r>
              <a:rPr lang="en-US" sz="3200" dirty="0"/>
              <a:t>The Reformers became political backbone of the nation</a:t>
            </a:r>
          </a:p>
          <a:p>
            <a:pPr lvl="1"/>
            <a:r>
              <a:rPr lang="en-US" sz="3200" dirty="0"/>
              <a:t>Mary, Queen of Scots- unsuccessful at ruling a country that was reformed in her absence</a:t>
            </a:r>
          </a:p>
          <a:p>
            <a:pPr lvl="1"/>
            <a:r>
              <a:rPr lang="en-US" sz="3200" dirty="0"/>
              <a:t>Scotland was rebuilt by the reformers</a:t>
            </a:r>
          </a:p>
          <a:p>
            <a:pPr lvl="1"/>
            <a:r>
              <a:rPr lang="en-US" sz="3200" dirty="0"/>
              <a:t>Knox at his death asked that 2 scriptures be read: John chapter 17 and the 9</a:t>
            </a:r>
            <a:r>
              <a:rPr lang="en-US" sz="3200" baseline="30000" dirty="0"/>
              <a:t>th</a:t>
            </a:r>
            <a:r>
              <a:rPr lang="en-US" sz="3200" dirty="0"/>
              <a:t> Psalm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88806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CHURCH IN AMERICA</a:t>
            </a:r>
            <a:br>
              <a:rPr lang="en-US" dirty="0"/>
            </a:br>
            <a:r>
              <a:rPr lang="en-US" dirty="0"/>
              <a:t>1500-1700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/>
              <a:t>ROGER WILLIAMS</a:t>
            </a:r>
          </a:p>
          <a:p>
            <a:pPr lvl="1"/>
            <a:r>
              <a:rPr lang="en-US" sz="3200" dirty="0"/>
              <a:t>Founder of Rhode Island</a:t>
            </a:r>
          </a:p>
          <a:p>
            <a:pPr lvl="1"/>
            <a:r>
              <a:rPr lang="en-US" sz="3200" dirty="0"/>
              <a:t>Helped establish Baptist Church</a:t>
            </a:r>
          </a:p>
          <a:p>
            <a:pPr lvl="1"/>
            <a:r>
              <a:rPr lang="en-US" sz="3200" dirty="0"/>
              <a:t>Preached to the American Indians</a:t>
            </a:r>
          </a:p>
          <a:p>
            <a:pPr lvl="1"/>
            <a:r>
              <a:rPr lang="en-US" sz="3200" dirty="0"/>
              <a:t>Was banished for preaching against the power of government over the church</a:t>
            </a:r>
          </a:p>
          <a:p>
            <a:pPr lvl="1"/>
            <a:r>
              <a:rPr lang="en-US" sz="3200" dirty="0"/>
              <a:t>A century after his death, the U.S. Cons. 1</a:t>
            </a:r>
            <a:r>
              <a:rPr lang="en-US" sz="3200" baseline="30000" dirty="0"/>
              <a:t>st</a:t>
            </a:r>
            <a:r>
              <a:rPr lang="en-US" sz="3200" dirty="0"/>
              <a:t> amendment read “congress </a:t>
            </a:r>
            <a:r>
              <a:rPr lang="en-US" sz="3200"/>
              <a:t>shall make no law..</a:t>
            </a:r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1354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THE REFORMATION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/>
              <a:t>3 Principles of the Reformation</a:t>
            </a:r>
          </a:p>
          <a:p>
            <a:pPr lvl="1"/>
            <a:r>
              <a:rPr lang="en-US" sz="4000" dirty="0"/>
              <a:t>1. The authority of the Bible as the only infallible rule of faith and practice</a:t>
            </a:r>
          </a:p>
          <a:p>
            <a:pPr lvl="1"/>
            <a:r>
              <a:rPr lang="en-US" sz="4000" dirty="0"/>
              <a:t>2. Justification by faith alone</a:t>
            </a:r>
          </a:p>
          <a:p>
            <a:pPr lvl="1"/>
            <a:r>
              <a:rPr lang="en-US" sz="4000" dirty="0"/>
              <a:t>3. The universal priesthood of believers</a:t>
            </a:r>
          </a:p>
          <a:p>
            <a:pPr lvl="1"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THE REFORMATION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Began almost simultaneously in Germany and Switzerland.</a:t>
            </a:r>
          </a:p>
          <a:p>
            <a:r>
              <a:rPr lang="en-US" dirty="0"/>
              <a:t>The reformers were all born, baptized and educated in the Roman Catholic Church</a:t>
            </a:r>
          </a:p>
          <a:p>
            <a:r>
              <a:rPr lang="en-US" dirty="0"/>
              <a:t>The </a:t>
            </a:r>
            <a:r>
              <a:rPr lang="en-US"/>
              <a:t>reformation goes </a:t>
            </a:r>
            <a:r>
              <a:rPr lang="en-US" dirty="0"/>
              <a:t>back to the 1</a:t>
            </a:r>
            <a:r>
              <a:rPr lang="en-US" baseline="30000" dirty="0"/>
              <a:t>st</a:t>
            </a:r>
            <a:r>
              <a:rPr lang="en-US" dirty="0"/>
              <a:t> principles</a:t>
            </a:r>
          </a:p>
          <a:p>
            <a:r>
              <a:rPr lang="en-US" dirty="0"/>
              <a:t>It started with the question: What must a man do to be saved? How shall a sinner be justified before God?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THE REFORMATION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/>
              <a:t>Martin Luther </a:t>
            </a:r>
          </a:p>
          <a:p>
            <a:pPr lvl="1"/>
            <a:r>
              <a:rPr lang="en-US" sz="4400" dirty="0"/>
              <a:t>The German reformer</a:t>
            </a:r>
          </a:p>
          <a:p>
            <a:pPr lvl="1"/>
            <a:r>
              <a:rPr lang="en-US" sz="4400" dirty="0"/>
              <a:t>Ordained as a Catholic priest</a:t>
            </a:r>
          </a:p>
          <a:p>
            <a:pPr lvl="1"/>
            <a:r>
              <a:rPr lang="en-US" sz="4400" dirty="0"/>
              <a:t>Troubled by sale of indulgences</a:t>
            </a:r>
          </a:p>
          <a:p>
            <a:pPr lvl="1"/>
            <a:r>
              <a:rPr lang="en-US" sz="4400" dirty="0"/>
              <a:t>On Oct. 31</a:t>
            </a:r>
            <a:r>
              <a:rPr lang="en-US" sz="4400" baseline="30000" dirty="0"/>
              <a:t>st</a:t>
            </a:r>
            <a:r>
              <a:rPr lang="en-US" sz="4400" dirty="0"/>
              <a:t> 1517 he nailed his 95 thesis to church door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THE REFORMATION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Martin Luther</a:t>
            </a:r>
          </a:p>
          <a:p>
            <a:pPr lvl="1"/>
            <a:r>
              <a:rPr lang="en-US" sz="4000" dirty="0"/>
              <a:t>The thesis was copied, printed and spread throughout Germany and Europe in a few weeks</a:t>
            </a:r>
          </a:p>
          <a:p>
            <a:pPr lvl="1"/>
            <a:r>
              <a:rPr lang="en-US" sz="4000" dirty="0"/>
              <a:t>Called later to recant, he stood firmly on the scriptures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THE REFORMATION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4000" dirty="0"/>
              <a:t>Ulrich Zwingli --</a:t>
            </a:r>
            <a:r>
              <a:rPr lang="en-US" sz="4400" dirty="0"/>
              <a:t>Swiss reformation</a:t>
            </a:r>
          </a:p>
          <a:p>
            <a:pPr marL="742950" lvl="2" indent="-342900"/>
            <a:r>
              <a:rPr lang="en-US" sz="4000" dirty="0"/>
              <a:t>Educated in catholic religion</a:t>
            </a:r>
          </a:p>
          <a:p>
            <a:pPr marL="742950" lvl="2" indent="-342900"/>
            <a:r>
              <a:rPr lang="en-US" sz="4000" dirty="0"/>
              <a:t>Ordained a priest</a:t>
            </a:r>
          </a:p>
          <a:p>
            <a:pPr marL="742950" lvl="2" indent="-342900"/>
            <a:r>
              <a:rPr lang="en-US" sz="4000" dirty="0"/>
              <a:t>Studied Greek New Testament</a:t>
            </a:r>
          </a:p>
          <a:p>
            <a:pPr marL="742950" lvl="2" indent="-342900"/>
            <a:r>
              <a:rPr lang="en-US" sz="4000" dirty="0"/>
              <a:t>Began to preach against the abuses of the church (sale of indulgences)</a:t>
            </a:r>
          </a:p>
          <a:p>
            <a:pPr marL="742950" lvl="2" indent="-342900"/>
            <a:endParaRPr lang="en-US" sz="4000" dirty="0"/>
          </a:p>
          <a:p>
            <a:endParaRPr lang="en-US" sz="4000" dirty="0"/>
          </a:p>
          <a:p>
            <a:pPr lvl="1"/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THE REFORMATION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/>
              <a:t>Zwingli</a:t>
            </a:r>
          </a:p>
          <a:p>
            <a:pPr lvl="1"/>
            <a:r>
              <a:rPr lang="en-US" sz="4000" dirty="0"/>
              <a:t>Greatly influenced by writings of Erasmus</a:t>
            </a:r>
          </a:p>
          <a:p>
            <a:pPr lvl="1"/>
            <a:r>
              <a:rPr lang="en-US" sz="4000" dirty="0"/>
              <a:t>Offered a position of power and money in the church</a:t>
            </a:r>
          </a:p>
          <a:p>
            <a:pPr lvl="1"/>
            <a:r>
              <a:rPr lang="en-US" sz="4000" dirty="0"/>
              <a:t>He refused and broke with the Papacy.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THE REFORMATION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/>
              <a:t>John Calvin</a:t>
            </a:r>
          </a:p>
          <a:p>
            <a:pPr lvl="1"/>
            <a:r>
              <a:rPr lang="en-US" sz="4400" dirty="0"/>
              <a:t>The reformed church of France</a:t>
            </a:r>
          </a:p>
          <a:p>
            <a:pPr lvl="1"/>
            <a:r>
              <a:rPr lang="en-US" sz="4400" dirty="0"/>
              <a:t>Influenced reformed churches in Europe and America</a:t>
            </a:r>
          </a:p>
          <a:p>
            <a:pPr lvl="1"/>
            <a:r>
              <a:rPr lang="en-US" sz="4400" dirty="0"/>
              <a:t>Becomes known as the great theologian </a:t>
            </a:r>
          </a:p>
          <a:p>
            <a:endParaRPr lang="en-US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THE REFORMATION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John Calvin</a:t>
            </a:r>
          </a:p>
          <a:p>
            <a:pPr lvl="1"/>
            <a:r>
              <a:rPr lang="en-US" sz="4400" dirty="0"/>
              <a:t>Educated for priesthood</a:t>
            </a:r>
          </a:p>
          <a:p>
            <a:pPr lvl="1"/>
            <a:r>
              <a:rPr lang="en-US" sz="4000" dirty="0"/>
              <a:t>A humanist, lawyer and churchman</a:t>
            </a:r>
          </a:p>
          <a:p>
            <a:pPr lvl="1"/>
            <a:r>
              <a:rPr lang="en-US" sz="4000" dirty="0"/>
              <a:t>Converted and cast his lot with reformers</a:t>
            </a:r>
          </a:p>
          <a:p>
            <a:pPr lvl="1"/>
            <a:endParaRPr 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480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CHURCH HISTORY</vt:lpstr>
      <vt:lpstr>THE REFORMATION</vt:lpstr>
      <vt:lpstr>THE REFORMATION</vt:lpstr>
      <vt:lpstr>THE REFORMATION</vt:lpstr>
      <vt:lpstr>THE REFORMATION</vt:lpstr>
      <vt:lpstr>THE REFORMATION</vt:lpstr>
      <vt:lpstr>THE REFORMATION</vt:lpstr>
      <vt:lpstr>THE REFORMATION</vt:lpstr>
      <vt:lpstr>THE REFORMATION</vt:lpstr>
      <vt:lpstr>THE REFORMATION</vt:lpstr>
      <vt:lpstr>THE REFORMATION</vt:lpstr>
      <vt:lpstr>THE REFORMATION</vt:lpstr>
      <vt:lpstr>THE REFORMATION</vt:lpstr>
      <vt:lpstr>THE CHURCH IN AMERICA 1500-1700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HISTORY</dc:title>
  <dc:creator>Paul Bertram</dc:creator>
  <cp:lastModifiedBy>Paul Bertram</cp:lastModifiedBy>
  <cp:revision>23</cp:revision>
  <dcterms:created xsi:type="dcterms:W3CDTF">2012-12-10T15:54:47Z</dcterms:created>
  <dcterms:modified xsi:type="dcterms:W3CDTF">2016-11-22T21:19:14Z</dcterms:modified>
</cp:coreProperties>
</file>