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DF56-B2F8-47DE-A441-A3117BB243D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40CD4-FD28-4B20-B7C0-C47107AE8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590-1517</a:t>
            </a:r>
          </a:p>
          <a:p>
            <a:r>
              <a:rPr lang="en-US" sz="4800" b="1" dirty="0" smtClean="0"/>
              <a:t>Roman Catholic Church</a:t>
            </a:r>
          </a:p>
          <a:p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Roots of reformation </a:t>
            </a:r>
          </a:p>
          <a:p>
            <a:pPr lvl="1"/>
            <a:r>
              <a:rPr lang="en-US" sz="3600" dirty="0" smtClean="0"/>
              <a:t>Brought about by immorality of clergy</a:t>
            </a:r>
          </a:p>
          <a:p>
            <a:pPr lvl="1"/>
            <a:r>
              <a:rPr lang="en-US" sz="3600" dirty="0" smtClean="0"/>
              <a:t>By secular powers of pope</a:t>
            </a:r>
          </a:p>
          <a:p>
            <a:pPr lvl="1"/>
            <a:r>
              <a:rPr lang="en-US" sz="3600" dirty="0" smtClean="0"/>
              <a:t>By selling of indulgences</a:t>
            </a:r>
          </a:p>
          <a:p>
            <a:pPr lvl="1"/>
            <a:r>
              <a:rPr lang="en-US" sz="3600" dirty="0" smtClean="0"/>
              <a:t>By imprisonment of soul</a:t>
            </a:r>
          </a:p>
          <a:p>
            <a:pPr lvl="1"/>
            <a:r>
              <a:rPr lang="en-US" sz="3600" dirty="0" smtClean="0"/>
              <a:t>By spiritual powers of pope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Decline of papacy</a:t>
            </a:r>
          </a:p>
          <a:p>
            <a:pPr lvl="1"/>
            <a:r>
              <a:rPr lang="en-US" sz="3600" dirty="0" smtClean="0"/>
              <a:t>Began with Boniface VIII</a:t>
            </a:r>
          </a:p>
          <a:p>
            <a:pPr lvl="1"/>
            <a:r>
              <a:rPr lang="en-US" sz="3600" dirty="0" smtClean="0"/>
              <a:t>Came in like a fox</a:t>
            </a:r>
          </a:p>
          <a:p>
            <a:pPr lvl="1"/>
            <a:r>
              <a:rPr lang="en-US" sz="3600" dirty="0" smtClean="0"/>
              <a:t>Reigned like a lion</a:t>
            </a:r>
          </a:p>
          <a:p>
            <a:pPr lvl="1"/>
            <a:r>
              <a:rPr lang="en-US" sz="3600" dirty="0" smtClean="0"/>
              <a:t>Died like a dog</a:t>
            </a:r>
          </a:p>
          <a:p>
            <a:pPr lvl="2"/>
            <a:r>
              <a:rPr lang="en-US" sz="3200" dirty="0" smtClean="0"/>
              <a:t>Dethroned, confined, died in despair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German theology</a:t>
            </a:r>
          </a:p>
          <a:p>
            <a:pPr lvl="1"/>
            <a:r>
              <a:rPr lang="en-US" sz="3600" dirty="0" smtClean="0"/>
              <a:t>Luther said to have high obligations to this book</a:t>
            </a:r>
          </a:p>
          <a:p>
            <a:pPr lvl="1"/>
            <a:r>
              <a:rPr lang="en-US" sz="3600" dirty="0" smtClean="0"/>
              <a:t>Taught liberty of spirit</a:t>
            </a:r>
          </a:p>
          <a:p>
            <a:pPr lvl="1"/>
            <a:r>
              <a:rPr lang="en-US" sz="3600" dirty="0" smtClean="0"/>
              <a:t>Based on scriptural salvation</a:t>
            </a:r>
          </a:p>
          <a:p>
            <a:pPr lvl="1"/>
            <a:r>
              <a:rPr lang="en-US" sz="3600" dirty="0" smtClean="0"/>
              <a:t>Catholic put it on forbidden list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England’s religious life</a:t>
            </a:r>
          </a:p>
          <a:p>
            <a:pPr lvl="1"/>
            <a:r>
              <a:rPr lang="en-US" sz="3600" dirty="0" smtClean="0"/>
              <a:t>Marked by resistance to the pope</a:t>
            </a:r>
          </a:p>
          <a:p>
            <a:pPr lvl="1"/>
            <a:r>
              <a:rPr lang="en-US" sz="3600" dirty="0" smtClean="0"/>
              <a:t>John Wycliffe comes on scene </a:t>
            </a:r>
          </a:p>
          <a:p>
            <a:pPr lvl="1"/>
            <a:r>
              <a:rPr lang="en-US" sz="3600" dirty="0" smtClean="0"/>
              <a:t>Industrial revolution = much change</a:t>
            </a:r>
          </a:p>
          <a:p>
            <a:pPr lvl="2"/>
            <a:r>
              <a:rPr lang="en-US" sz="3200" dirty="0" smtClean="0"/>
              <a:t>New regulations, wages, prices, taxes</a:t>
            </a:r>
          </a:p>
          <a:p>
            <a:pPr lvl="2"/>
            <a:r>
              <a:rPr lang="en-US" sz="3200" dirty="0" smtClean="0"/>
              <a:t>Demands break up of many churches and properties</a:t>
            </a:r>
          </a:p>
          <a:p>
            <a:pPr lvl="2"/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Transition to modern times</a:t>
            </a:r>
          </a:p>
          <a:p>
            <a:pPr lvl="1"/>
            <a:r>
              <a:rPr lang="en-US" sz="3600" dirty="0" smtClean="0"/>
              <a:t>The abuses of middle ages demand reform</a:t>
            </a:r>
          </a:p>
          <a:p>
            <a:pPr lvl="1"/>
            <a:r>
              <a:rPr lang="en-US" sz="3600" dirty="0" smtClean="0"/>
              <a:t>Pope’s supremacy attacked</a:t>
            </a:r>
          </a:p>
          <a:p>
            <a:pPr lvl="1"/>
            <a:r>
              <a:rPr lang="en-US" sz="3600" dirty="0" smtClean="0"/>
              <a:t>From papacy to spiritual freedom</a:t>
            </a:r>
          </a:p>
          <a:p>
            <a:pPr lvl="1"/>
            <a:r>
              <a:rPr lang="en-US" sz="3600" dirty="0" smtClean="0"/>
              <a:t>A spectacle of moral corruption and </a:t>
            </a:r>
            <a:r>
              <a:rPr lang="en-US" sz="3600" smtClean="0"/>
              <a:t>spiritual fall</a:t>
            </a:r>
            <a:endParaRPr lang="en-US" sz="3600" dirty="0" smtClean="0"/>
          </a:p>
          <a:p>
            <a:pPr lvl="1"/>
            <a:endParaRPr lang="en-US" sz="3600" dirty="0" smtClean="0"/>
          </a:p>
          <a:p>
            <a:pPr lvl="1"/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Pope means father</a:t>
            </a:r>
          </a:p>
          <a:p>
            <a:pPr lvl="1"/>
            <a:r>
              <a:rPr lang="en-US" sz="4000" dirty="0" smtClean="0"/>
              <a:t>First applied to all bishops</a:t>
            </a:r>
          </a:p>
          <a:p>
            <a:pPr lvl="1"/>
            <a:r>
              <a:rPr lang="en-US" sz="4000" dirty="0" smtClean="0"/>
              <a:t>About 500 AD restricted to Bishop of Rome</a:t>
            </a:r>
          </a:p>
          <a:p>
            <a:pPr lvl="1"/>
            <a:r>
              <a:rPr lang="en-US" sz="4000" dirty="0" smtClean="0"/>
              <a:t>Leo I was forerunner (440-461)</a:t>
            </a:r>
          </a:p>
          <a:p>
            <a:pPr lvl="1"/>
            <a:r>
              <a:rPr lang="en-US" sz="4000" dirty="0" smtClean="0"/>
              <a:t>Gregory I was first “real pope”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Evil Popes</a:t>
            </a:r>
          </a:p>
          <a:p>
            <a:pPr lvl="1"/>
            <a:r>
              <a:rPr lang="en-US" sz="3600" dirty="0" smtClean="0"/>
              <a:t>Sergius III (904-911)</a:t>
            </a:r>
          </a:p>
          <a:p>
            <a:pPr lvl="2"/>
            <a:r>
              <a:rPr lang="en-US" sz="3600" dirty="0" smtClean="0"/>
              <a:t>Illegitimate children become popes and cardinals</a:t>
            </a:r>
          </a:p>
          <a:p>
            <a:pPr lvl="1"/>
            <a:r>
              <a:rPr lang="en-US" sz="3600" dirty="0" smtClean="0"/>
              <a:t>Benedict IX (1033-1045)</a:t>
            </a:r>
          </a:p>
          <a:p>
            <a:pPr lvl="2"/>
            <a:r>
              <a:rPr lang="en-US" sz="3600" dirty="0" smtClean="0"/>
              <a:t>Murderer and adulterer</a:t>
            </a:r>
          </a:p>
          <a:p>
            <a:pPr lvl="2"/>
            <a:r>
              <a:rPr lang="en-US" sz="3600" dirty="0" smtClean="0"/>
              <a:t>Ran out of town by enraged people </a:t>
            </a:r>
          </a:p>
          <a:p>
            <a:pPr lvl="2"/>
            <a:endParaRPr lang="en-US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800" dirty="0" smtClean="0"/>
              <a:t>Evil Popes</a:t>
            </a:r>
          </a:p>
          <a:p>
            <a:pPr lvl="1"/>
            <a:r>
              <a:rPr lang="en-US" sz="4000" dirty="0" smtClean="0"/>
              <a:t>Gregory VI ((1046)</a:t>
            </a:r>
          </a:p>
          <a:p>
            <a:pPr lvl="2"/>
            <a:r>
              <a:rPr lang="en-US" sz="4000" dirty="0" smtClean="0"/>
              <a:t>3 men vie for position</a:t>
            </a:r>
          </a:p>
          <a:p>
            <a:pPr lvl="3"/>
            <a:r>
              <a:rPr lang="en-US" sz="3600" dirty="0" smtClean="0"/>
              <a:t>Emperor appt. Clement II</a:t>
            </a:r>
          </a:p>
          <a:p>
            <a:pPr lvl="1"/>
            <a:r>
              <a:rPr lang="en-US" sz="4000" dirty="0" smtClean="0"/>
              <a:t>Innocent III (1198-1216)</a:t>
            </a:r>
          </a:p>
          <a:p>
            <a:pPr lvl="2"/>
            <a:r>
              <a:rPr lang="en-US" sz="4000" dirty="0" smtClean="0"/>
              <a:t>Forbade Bible reading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Champions of the Era</a:t>
            </a:r>
          </a:p>
          <a:p>
            <a:pPr lvl="1"/>
            <a:r>
              <a:rPr lang="en-US" sz="4800" dirty="0" smtClean="0"/>
              <a:t>John Wycliffe (1320-1384)</a:t>
            </a:r>
          </a:p>
          <a:p>
            <a:pPr lvl="2"/>
            <a:r>
              <a:rPr lang="en-US" sz="4000" dirty="0" smtClean="0"/>
              <a:t>Translated Bible into English</a:t>
            </a:r>
          </a:p>
          <a:p>
            <a:pPr lvl="1"/>
            <a:r>
              <a:rPr lang="en-US" sz="4800" dirty="0" smtClean="0"/>
              <a:t>John Huss (1369-1415</a:t>
            </a:r>
            <a:r>
              <a:rPr lang="en-US" dirty="0" smtClean="0"/>
              <a:t>)</a:t>
            </a:r>
          </a:p>
          <a:p>
            <a:pPr lvl="2"/>
            <a:r>
              <a:rPr lang="en-US" sz="4000" dirty="0" smtClean="0"/>
              <a:t>Honored Bible above church teachings</a:t>
            </a:r>
          </a:p>
          <a:p>
            <a:pPr lvl="2"/>
            <a:r>
              <a:rPr lang="en-US" sz="4000" dirty="0" smtClean="0"/>
              <a:t>Burned at the stake by pope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5400" dirty="0" smtClean="0"/>
              <a:t>Champions of the Era</a:t>
            </a:r>
          </a:p>
          <a:p>
            <a:pPr lvl="1"/>
            <a:r>
              <a:rPr lang="en-US" sz="4400" dirty="0" smtClean="0"/>
              <a:t>William Tyndale (1484-1536)</a:t>
            </a:r>
          </a:p>
          <a:p>
            <a:pPr lvl="2"/>
            <a:r>
              <a:rPr lang="en-US" sz="3600" dirty="0" smtClean="0"/>
              <a:t>Printed first copy of N.T. in English</a:t>
            </a:r>
          </a:p>
          <a:p>
            <a:pPr lvl="1"/>
            <a:r>
              <a:rPr lang="en-US" sz="4800" dirty="0" smtClean="0"/>
              <a:t>Erasmus (1466-1536)</a:t>
            </a:r>
          </a:p>
          <a:p>
            <a:pPr lvl="2"/>
            <a:r>
              <a:rPr lang="en-US" sz="4000" dirty="0" smtClean="0"/>
              <a:t>Great student of Greek N.T.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Middle Ages</a:t>
            </a:r>
          </a:p>
          <a:p>
            <a:pPr lvl="1"/>
            <a:r>
              <a:rPr lang="en-US" sz="3600" dirty="0" smtClean="0"/>
              <a:t>The Roman Catholic Church</a:t>
            </a:r>
          </a:p>
          <a:p>
            <a:pPr lvl="2"/>
            <a:r>
              <a:rPr lang="en-US" sz="3200" dirty="0" smtClean="0"/>
              <a:t>The papacy and it’s rise to power</a:t>
            </a:r>
          </a:p>
          <a:p>
            <a:pPr lvl="2"/>
            <a:r>
              <a:rPr lang="en-US" sz="3200" dirty="0" smtClean="0"/>
              <a:t>Crusades against enemies of pope</a:t>
            </a:r>
          </a:p>
          <a:p>
            <a:pPr lvl="2"/>
            <a:r>
              <a:rPr lang="en-US" sz="3200" dirty="0" smtClean="0"/>
              <a:t>The inquisition- persecution of the Jews and “heretics”</a:t>
            </a:r>
          </a:p>
          <a:p>
            <a:pPr lvl="2"/>
            <a:r>
              <a:rPr lang="en-US" sz="3200" dirty="0" smtClean="0"/>
              <a:t>Waldenses &amp; other Bible believers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The Roman Catholic Church</a:t>
            </a:r>
          </a:p>
          <a:p>
            <a:pPr lvl="1"/>
            <a:r>
              <a:rPr lang="en-US" sz="3600" dirty="0" smtClean="0"/>
              <a:t>Investiture</a:t>
            </a:r>
          </a:p>
          <a:p>
            <a:pPr lvl="1"/>
            <a:r>
              <a:rPr lang="en-US" sz="3600" dirty="0" smtClean="0"/>
              <a:t>Simony</a:t>
            </a:r>
          </a:p>
          <a:p>
            <a:pPr lvl="1"/>
            <a:r>
              <a:rPr lang="en-US" sz="3600" dirty="0" smtClean="0"/>
              <a:t>Absolution</a:t>
            </a:r>
          </a:p>
          <a:p>
            <a:pPr lvl="1"/>
            <a:r>
              <a:rPr lang="en-US" sz="3600" dirty="0" smtClean="0"/>
              <a:t>Nicolaitanes</a:t>
            </a:r>
          </a:p>
          <a:p>
            <a:pPr lvl="1"/>
            <a:r>
              <a:rPr lang="en-US" sz="3600" dirty="0" smtClean="0"/>
              <a:t>Transubstantiation </a:t>
            </a:r>
          </a:p>
          <a:p>
            <a:pPr lvl="1"/>
            <a:r>
              <a:rPr lang="en-US" sz="3600" dirty="0" smtClean="0"/>
              <a:t>Clerical marriage</a:t>
            </a:r>
          </a:p>
          <a:p>
            <a:pPr lvl="1"/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CHURCH HISTORY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Roman Catholic Church</a:t>
            </a:r>
          </a:p>
          <a:p>
            <a:pPr lvl="1"/>
            <a:r>
              <a:rPr lang="en-US" sz="3600" dirty="0" smtClean="0"/>
              <a:t>Pope now elected by cardinals/clergy</a:t>
            </a:r>
          </a:p>
          <a:p>
            <a:pPr lvl="1"/>
            <a:r>
              <a:rPr lang="en-US" sz="3600" dirty="0" smtClean="0"/>
              <a:t>Vicar of Christ</a:t>
            </a:r>
          </a:p>
          <a:p>
            <a:pPr lvl="1"/>
            <a:r>
              <a:rPr lang="en-US" sz="3600" dirty="0" smtClean="0"/>
              <a:t>Pope wanted best of both worlds</a:t>
            </a:r>
          </a:p>
          <a:p>
            <a:pPr lvl="2"/>
            <a:r>
              <a:rPr lang="en-US" sz="3200" dirty="0" smtClean="0"/>
              <a:t>Has now become worldly </a:t>
            </a:r>
            <a:r>
              <a:rPr lang="en-US" sz="3200" dirty="0" smtClean="0"/>
              <a:t>institution</a:t>
            </a:r>
          </a:p>
          <a:p>
            <a:pPr lvl="1"/>
            <a:r>
              <a:rPr lang="en-US" sz="3600" dirty="0" err="1" smtClean="0"/>
              <a:t>Monastism</a:t>
            </a:r>
            <a:endParaRPr lang="en-US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382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Paul Bertram</dc:creator>
  <cp:lastModifiedBy>Paul Bertram</cp:lastModifiedBy>
  <cp:revision>10</cp:revision>
  <dcterms:created xsi:type="dcterms:W3CDTF">2012-11-12T20:41:15Z</dcterms:created>
  <dcterms:modified xsi:type="dcterms:W3CDTF">2012-11-26T22:01:42Z</dcterms:modified>
</cp:coreProperties>
</file>