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7C2C9-0BFB-4692-ACCE-06727A9106B4}" type="datetimeFigureOut">
              <a:rPr lang="en-US" smtClean="0"/>
              <a:pPr/>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27DBC-2F77-46E1-AAC3-D9EB909983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7C2C9-0BFB-4692-ACCE-06727A9106B4}" type="datetimeFigureOut">
              <a:rPr lang="en-US" smtClean="0"/>
              <a:pPr/>
              <a:t>10/29/2012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27DBC-2F77-46E1-AAC3-D9EB909983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CHURCH HISTORY </a:t>
            </a:r>
            <a:endParaRPr lang="en-US" sz="6000" dirty="0"/>
          </a:p>
        </p:txBody>
      </p:sp>
      <p:sp>
        <p:nvSpPr>
          <p:cNvPr id="3" name="Subtitle 2"/>
          <p:cNvSpPr>
            <a:spLocks noGrp="1"/>
          </p:cNvSpPr>
          <p:nvPr>
            <p:ph type="subTitle" idx="1"/>
          </p:nvPr>
        </p:nvSpPr>
        <p:spPr>
          <a:xfrm>
            <a:off x="457200" y="3886200"/>
            <a:ext cx="8229600" cy="1752600"/>
          </a:xfrm>
        </p:spPr>
        <p:txBody>
          <a:bodyPr>
            <a:noAutofit/>
          </a:bodyPr>
          <a:lstStyle/>
          <a:p>
            <a:r>
              <a:rPr lang="en-US" sz="6000" i="1" dirty="0" smtClean="0"/>
              <a:t>314-590</a:t>
            </a:r>
          </a:p>
          <a:p>
            <a:r>
              <a:rPr lang="en-US" sz="5400" i="1" dirty="0" smtClean="0"/>
              <a:t>The Compromising Church</a:t>
            </a:r>
            <a:endParaRPr lang="en-US" sz="5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fontScale="92500" lnSpcReduction="20000"/>
          </a:bodyPr>
          <a:lstStyle/>
          <a:p>
            <a:r>
              <a:rPr lang="en-US" sz="4300" dirty="0" smtClean="0"/>
              <a:t>Papacy</a:t>
            </a:r>
          </a:p>
          <a:p>
            <a:pPr lvl="1"/>
            <a:r>
              <a:rPr lang="en-US" sz="3600" dirty="0" smtClean="0"/>
              <a:t>Protestants reject papal monarchy</a:t>
            </a:r>
          </a:p>
          <a:p>
            <a:pPr lvl="1"/>
            <a:r>
              <a:rPr lang="en-US" sz="3600" dirty="0" smtClean="0"/>
              <a:t>Roman Bishops continue to exercise authority</a:t>
            </a:r>
          </a:p>
          <a:p>
            <a:pPr lvl="1"/>
            <a:r>
              <a:rPr lang="en-US" sz="3600" dirty="0" smtClean="0"/>
              <a:t>Others say nothing should be decided with approval of Roman see</a:t>
            </a:r>
          </a:p>
          <a:p>
            <a:pPr lvl="1"/>
            <a:r>
              <a:rPr lang="en-US" sz="3600" dirty="0" smtClean="0"/>
              <a:t>All bishops must turn to St. Peter</a:t>
            </a:r>
          </a:p>
          <a:p>
            <a:pPr lvl="1"/>
            <a:r>
              <a:rPr lang="en-US" sz="3600" dirty="0" smtClean="0"/>
              <a:t>Leo I “The Great” becomes first            pope (440-461)</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HISTORY III</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t>After Death of Constantine</a:t>
            </a:r>
          </a:p>
          <a:p>
            <a:pPr lvl="1"/>
            <a:r>
              <a:rPr lang="en-US" sz="4000" dirty="0" smtClean="0"/>
              <a:t>3 sons rule</a:t>
            </a:r>
          </a:p>
          <a:p>
            <a:pPr lvl="1"/>
            <a:r>
              <a:rPr lang="en-US" sz="4000" dirty="0" smtClean="0"/>
              <a:t>After death of 2 sons </a:t>
            </a:r>
            <a:r>
              <a:rPr lang="en-US" sz="4000" dirty="0" err="1" smtClean="0"/>
              <a:t>Constantius</a:t>
            </a:r>
            <a:r>
              <a:rPr lang="en-US" sz="4000" dirty="0" smtClean="0"/>
              <a:t> </a:t>
            </a:r>
            <a:r>
              <a:rPr lang="en-US" sz="4000" dirty="0" smtClean="0"/>
              <a:t>rules</a:t>
            </a:r>
          </a:p>
          <a:p>
            <a:pPr lvl="1"/>
            <a:r>
              <a:rPr lang="en-US" sz="4000" dirty="0" smtClean="0"/>
              <a:t>Toleration ends, pagans oppressed</a:t>
            </a:r>
          </a:p>
          <a:p>
            <a:pPr lvl="1"/>
            <a:r>
              <a:rPr lang="en-US" sz="4000" dirty="0" smtClean="0"/>
              <a:t>Hosts join church (lip service)</a:t>
            </a:r>
          </a:p>
          <a:p>
            <a:pPr lvl="1"/>
            <a:r>
              <a:rPr lang="en-US" sz="4000" dirty="0" smtClean="0"/>
              <a:t>Summons multitude of councils</a:t>
            </a:r>
          </a:p>
          <a:p>
            <a:pPr lvl="1">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HISTORY III</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Julian the apostate now rules</a:t>
            </a:r>
          </a:p>
          <a:p>
            <a:pPr lvl="1"/>
            <a:r>
              <a:rPr lang="en-US" sz="3600" dirty="0" smtClean="0"/>
              <a:t>Apostasy from Christianity</a:t>
            </a:r>
          </a:p>
          <a:p>
            <a:pPr lvl="1"/>
            <a:r>
              <a:rPr lang="en-US" sz="3600" dirty="0" smtClean="0"/>
              <a:t>Favors pagan religions</a:t>
            </a:r>
          </a:p>
          <a:p>
            <a:pPr lvl="1"/>
            <a:r>
              <a:rPr lang="en-US" sz="3600" dirty="0" smtClean="0"/>
              <a:t>Surrounds himself with mystics, soothsayers and scoffers</a:t>
            </a:r>
          </a:p>
          <a:p>
            <a:pPr lvl="1"/>
            <a:r>
              <a:rPr lang="en-US" sz="3600" dirty="0" smtClean="0"/>
              <a:t>Suppression of Christianity</a:t>
            </a:r>
          </a:p>
          <a:p>
            <a:pPr lvl="1"/>
            <a:r>
              <a:rPr lang="en-US" sz="3600" dirty="0" smtClean="0"/>
              <a:t>State schools put under </a:t>
            </a:r>
            <a:r>
              <a:rPr lang="en-US" sz="3600" dirty="0" err="1" smtClean="0"/>
              <a:t>heathernism</a:t>
            </a:r>
            <a:endParaRPr lang="en-US" sz="3600" dirty="0" smtClean="0"/>
          </a:p>
          <a:p>
            <a:pPr lvl="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HISTORY III</a:t>
            </a:r>
            <a:endParaRPr lang="en-US" dirty="0"/>
          </a:p>
        </p:txBody>
      </p:sp>
      <p:sp>
        <p:nvSpPr>
          <p:cNvPr id="3" name="Content Placeholder 2"/>
          <p:cNvSpPr>
            <a:spLocks noGrp="1"/>
          </p:cNvSpPr>
          <p:nvPr>
            <p:ph idx="1"/>
          </p:nvPr>
        </p:nvSpPr>
        <p:spPr/>
        <p:txBody>
          <a:bodyPr>
            <a:normAutofit fontScale="92500"/>
          </a:bodyPr>
          <a:lstStyle/>
          <a:p>
            <a:r>
              <a:rPr lang="en-US" sz="4800" dirty="0" smtClean="0"/>
              <a:t>Montanists (2</a:t>
            </a:r>
            <a:r>
              <a:rPr lang="en-US" sz="4800" baseline="30000" dirty="0" smtClean="0"/>
              <a:t>nd</a:t>
            </a:r>
            <a:r>
              <a:rPr lang="en-US" sz="4800" dirty="0" smtClean="0"/>
              <a:t> – 8</a:t>
            </a:r>
            <a:r>
              <a:rPr lang="en-US" sz="4800" baseline="30000" dirty="0" smtClean="0"/>
              <a:t>th</a:t>
            </a:r>
            <a:r>
              <a:rPr lang="en-US" sz="4800" dirty="0" smtClean="0"/>
              <a:t> century)</a:t>
            </a:r>
          </a:p>
          <a:p>
            <a:pPr lvl="1"/>
            <a:r>
              <a:rPr lang="en-US" sz="3600" dirty="0" smtClean="0"/>
              <a:t>Opposed the church at Rome</a:t>
            </a:r>
          </a:p>
          <a:p>
            <a:pPr lvl="1"/>
            <a:r>
              <a:rPr lang="en-US" sz="3600" dirty="0" smtClean="0"/>
              <a:t>Sought to restore New Testament church</a:t>
            </a:r>
          </a:p>
          <a:p>
            <a:pPr lvl="1"/>
            <a:r>
              <a:rPr lang="en-US" sz="3600" dirty="0" smtClean="0"/>
              <a:t>Opposed philosophy of the age</a:t>
            </a:r>
          </a:p>
          <a:p>
            <a:pPr lvl="1"/>
            <a:r>
              <a:rPr lang="en-US" sz="3600" dirty="0" smtClean="0"/>
              <a:t>Opposed state church</a:t>
            </a:r>
          </a:p>
          <a:p>
            <a:pPr lvl="1"/>
            <a:r>
              <a:rPr lang="en-US" sz="3600" dirty="0" smtClean="0"/>
              <a:t>Many churches planted throughout Roman empire</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fontScale="92500"/>
          </a:bodyPr>
          <a:lstStyle/>
          <a:p>
            <a:r>
              <a:rPr lang="en-US" sz="4800" dirty="0" smtClean="0"/>
              <a:t>Novatians (3</a:t>
            </a:r>
            <a:r>
              <a:rPr lang="en-US" sz="4800" baseline="30000" dirty="0" smtClean="0"/>
              <a:t>rd</a:t>
            </a:r>
            <a:r>
              <a:rPr lang="en-US" sz="4800" dirty="0" smtClean="0"/>
              <a:t> – 8</a:t>
            </a:r>
            <a:r>
              <a:rPr lang="en-US" sz="4800" baseline="30000" dirty="0" smtClean="0"/>
              <a:t>th</a:t>
            </a:r>
            <a:r>
              <a:rPr lang="en-US" sz="4800" dirty="0" smtClean="0"/>
              <a:t> century)</a:t>
            </a:r>
          </a:p>
          <a:p>
            <a:r>
              <a:rPr lang="en-US" sz="4000" dirty="0" smtClean="0"/>
              <a:t>Separated from church at Rome</a:t>
            </a:r>
          </a:p>
          <a:p>
            <a:r>
              <a:rPr lang="en-US" sz="4000" dirty="0" smtClean="0"/>
              <a:t>Regenerate church membership</a:t>
            </a:r>
          </a:p>
          <a:p>
            <a:r>
              <a:rPr lang="en-US" sz="4000" dirty="0" smtClean="0"/>
              <a:t>Concerned about purity in the church</a:t>
            </a:r>
          </a:p>
          <a:p>
            <a:r>
              <a:rPr lang="en-US" sz="4000" dirty="0" smtClean="0"/>
              <a:t>Local church autonomy</a:t>
            </a:r>
          </a:p>
          <a:p>
            <a:r>
              <a:rPr lang="en-US" sz="4000" dirty="0" smtClean="0"/>
              <a:t>Great commission minded church</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HISTORY III</a:t>
            </a:r>
            <a:endParaRPr lang="en-US" dirty="0"/>
          </a:p>
        </p:txBody>
      </p:sp>
      <p:sp>
        <p:nvSpPr>
          <p:cNvPr id="3" name="Content Placeholder 2"/>
          <p:cNvSpPr>
            <a:spLocks noGrp="1"/>
          </p:cNvSpPr>
          <p:nvPr>
            <p:ph idx="1"/>
          </p:nvPr>
        </p:nvSpPr>
        <p:spPr/>
        <p:txBody>
          <a:bodyPr>
            <a:normAutofit fontScale="92500" lnSpcReduction="10000"/>
          </a:bodyPr>
          <a:lstStyle/>
          <a:p>
            <a:r>
              <a:rPr lang="en-US" sz="5200" dirty="0" smtClean="0"/>
              <a:t>Donatists (4</a:t>
            </a:r>
            <a:r>
              <a:rPr lang="en-US" sz="5200" baseline="30000" dirty="0" smtClean="0"/>
              <a:t>th</a:t>
            </a:r>
            <a:r>
              <a:rPr lang="en-US" sz="5200" dirty="0" smtClean="0"/>
              <a:t> – 7</a:t>
            </a:r>
            <a:r>
              <a:rPr lang="en-US" sz="5200" baseline="30000" dirty="0" smtClean="0"/>
              <a:t>th</a:t>
            </a:r>
            <a:r>
              <a:rPr lang="en-US" sz="5200" dirty="0" smtClean="0"/>
              <a:t> century)</a:t>
            </a:r>
          </a:p>
          <a:p>
            <a:r>
              <a:rPr lang="en-US" sz="4000" dirty="0" smtClean="0"/>
              <a:t>Believed in regenerate church membership</a:t>
            </a:r>
          </a:p>
          <a:p>
            <a:r>
              <a:rPr lang="en-US" sz="4000" dirty="0" smtClean="0"/>
              <a:t>Separated from the world</a:t>
            </a:r>
          </a:p>
          <a:p>
            <a:r>
              <a:rPr lang="en-US" sz="4000" dirty="0" smtClean="0"/>
              <a:t>Baptism of believers</a:t>
            </a:r>
          </a:p>
          <a:p>
            <a:r>
              <a:rPr lang="en-US" sz="4000" dirty="0" smtClean="0"/>
              <a:t>Stood against church hierarchy</a:t>
            </a:r>
          </a:p>
          <a:p>
            <a:r>
              <a:rPr lang="en-US" sz="4000" dirty="0" smtClean="0"/>
              <a:t>Stood against church state </a:t>
            </a:r>
            <a:r>
              <a:rPr lang="en-US" sz="4000" dirty="0" err="1" smtClean="0"/>
              <a:t>collabration</a:t>
            </a:r>
            <a:endParaRPr lang="en-US" sz="4000"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lnSpcReduction="10000"/>
          </a:bodyPr>
          <a:lstStyle/>
          <a:p>
            <a:r>
              <a:rPr lang="en-US" sz="4000" dirty="0" smtClean="0"/>
              <a:t>314-590 The compromising Church</a:t>
            </a:r>
          </a:p>
          <a:p>
            <a:r>
              <a:rPr lang="en-US" sz="4800" b="1" dirty="0" smtClean="0"/>
              <a:t>Constantine</a:t>
            </a:r>
          </a:p>
          <a:p>
            <a:pPr lvl="1"/>
            <a:r>
              <a:rPr lang="en-US" sz="4400" dirty="0" smtClean="0"/>
              <a:t>New Emperor in Rome</a:t>
            </a:r>
          </a:p>
          <a:p>
            <a:pPr lvl="1"/>
            <a:r>
              <a:rPr lang="en-US" sz="4400" dirty="0" smtClean="0"/>
              <a:t>Before battle has vision of cross</a:t>
            </a:r>
          </a:p>
          <a:p>
            <a:pPr lvl="2"/>
            <a:r>
              <a:rPr lang="en-US" sz="3200" dirty="0" smtClean="0"/>
              <a:t>“</a:t>
            </a:r>
            <a:r>
              <a:rPr lang="en-US" sz="4800" dirty="0" smtClean="0"/>
              <a:t>By this sign conquer</a:t>
            </a:r>
            <a:r>
              <a:rPr lang="en-US" sz="3200" dirty="0" smtClean="0"/>
              <a:t>”</a:t>
            </a:r>
          </a:p>
          <a:p>
            <a:pPr lvl="1"/>
            <a:r>
              <a:rPr lang="en-US" sz="4000" dirty="0" smtClean="0"/>
              <a:t>Has victories under this emblem</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lnSpcReduction="10000"/>
          </a:bodyPr>
          <a:lstStyle/>
          <a:p>
            <a:r>
              <a:rPr lang="en-US" sz="4800" b="1" dirty="0" smtClean="0"/>
              <a:t>Constantine</a:t>
            </a:r>
          </a:p>
          <a:p>
            <a:pPr lvl="1"/>
            <a:r>
              <a:rPr lang="en-US" sz="4000" dirty="0" smtClean="0"/>
              <a:t>EDIT OF TOLERATION (313)</a:t>
            </a:r>
          </a:p>
          <a:p>
            <a:pPr lvl="2"/>
            <a:r>
              <a:rPr lang="en-US" sz="4400" dirty="0" smtClean="0"/>
              <a:t>Freedom granted to Christians</a:t>
            </a:r>
          </a:p>
          <a:p>
            <a:pPr lvl="1"/>
            <a:r>
              <a:rPr lang="en-US" sz="4000" dirty="0" smtClean="0"/>
              <a:t>Promised gifts to converts</a:t>
            </a:r>
          </a:p>
          <a:p>
            <a:pPr lvl="1"/>
            <a:r>
              <a:rPr lang="en-US" sz="4000" dirty="0" smtClean="0"/>
              <a:t>Pagans join by thousands</a:t>
            </a:r>
          </a:p>
          <a:p>
            <a:pPr lvl="1"/>
            <a:r>
              <a:rPr lang="en-US" sz="4000" dirty="0" smtClean="0"/>
              <a:t>Worldly church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a:bodyPr>
          <a:lstStyle/>
          <a:p>
            <a:r>
              <a:rPr lang="en-US" sz="4800" b="1" dirty="0" smtClean="0"/>
              <a:t>Constantine</a:t>
            </a:r>
          </a:p>
          <a:p>
            <a:pPr lvl="1"/>
            <a:r>
              <a:rPr lang="en-US" sz="4000" dirty="0" smtClean="0"/>
              <a:t>Church raised to position of power and honor</a:t>
            </a:r>
          </a:p>
          <a:p>
            <a:pPr lvl="1"/>
            <a:r>
              <a:rPr lang="en-US" sz="4000" dirty="0" smtClean="0"/>
              <a:t>Saw Christianity as help for Rome </a:t>
            </a:r>
          </a:p>
          <a:p>
            <a:pPr lvl="1"/>
            <a:r>
              <a:rPr lang="en-US" sz="4000" dirty="0" smtClean="0"/>
              <a:t>Saw himself as universal Bishop</a:t>
            </a:r>
          </a:p>
          <a:p>
            <a:pPr lvl="1"/>
            <a:r>
              <a:rPr lang="en-US" sz="4000" dirty="0" smtClean="0"/>
              <a:t>Visited soothsayers and “gods”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a:bodyPr>
          <a:lstStyle/>
          <a:p>
            <a:r>
              <a:rPr lang="en-US" sz="4800" b="1" dirty="0" smtClean="0"/>
              <a:t>Constantine</a:t>
            </a:r>
          </a:p>
          <a:p>
            <a:pPr lvl="1"/>
            <a:r>
              <a:rPr lang="en-US" sz="4400" dirty="0" smtClean="0"/>
              <a:t>Mixed interests of State with Spiritual matters</a:t>
            </a:r>
          </a:p>
          <a:p>
            <a:pPr lvl="1"/>
            <a:r>
              <a:rPr lang="en-US" sz="4400" dirty="0" smtClean="0"/>
              <a:t>Baptized near time of his death</a:t>
            </a:r>
          </a:p>
          <a:p>
            <a:pPr lvl="1"/>
            <a:r>
              <a:rPr lang="en-US" sz="4400" dirty="0" smtClean="0"/>
              <a:t>Sons rule in his stead </a:t>
            </a: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a:bodyPr>
          <a:lstStyle/>
          <a:p>
            <a:r>
              <a:rPr lang="en-US" sz="4800" dirty="0" smtClean="0"/>
              <a:t>Doctrines of the Era</a:t>
            </a:r>
          </a:p>
          <a:p>
            <a:pPr lvl="1"/>
            <a:r>
              <a:rPr lang="en-US" sz="4400" dirty="0" smtClean="0"/>
              <a:t>Praying for the dead</a:t>
            </a:r>
          </a:p>
          <a:p>
            <a:pPr lvl="1"/>
            <a:r>
              <a:rPr lang="en-US" sz="4400" dirty="0" smtClean="0"/>
              <a:t>Making sign of the cross</a:t>
            </a:r>
          </a:p>
          <a:p>
            <a:pPr lvl="1"/>
            <a:r>
              <a:rPr lang="en-US" sz="4400" dirty="0" smtClean="0"/>
              <a:t>Worship of saints and angels</a:t>
            </a:r>
          </a:p>
          <a:p>
            <a:pPr lvl="1"/>
            <a:r>
              <a:rPr lang="en-US" sz="4400" dirty="0" smtClean="0"/>
              <a:t>Institution of mass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a:bodyPr>
          <a:lstStyle/>
          <a:p>
            <a:r>
              <a:rPr lang="en-US" sz="4800" dirty="0" smtClean="0"/>
              <a:t>Doctrines of the Era</a:t>
            </a:r>
          </a:p>
          <a:p>
            <a:pPr lvl="1"/>
            <a:r>
              <a:rPr lang="en-US" sz="4400" dirty="0" smtClean="0"/>
              <a:t>Worship of Mary</a:t>
            </a:r>
          </a:p>
          <a:p>
            <a:pPr lvl="1"/>
            <a:r>
              <a:rPr lang="en-US" sz="4400" dirty="0" smtClean="0"/>
              <a:t>Doctrine of extreme unction</a:t>
            </a:r>
          </a:p>
          <a:p>
            <a:pPr lvl="1"/>
            <a:r>
              <a:rPr lang="en-US" sz="4400" dirty="0" smtClean="0"/>
              <a:t>Doctrine of purgatory</a:t>
            </a:r>
          </a:p>
          <a:p>
            <a:pPr lvl="1"/>
            <a:r>
              <a:rPr lang="en-US" sz="4400" dirty="0" smtClean="0"/>
              <a:t>Monasteries</a:t>
            </a:r>
            <a:endParaRPr lang="en-US"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HISTORY III</a:t>
            </a:r>
            <a:endParaRPr lang="en-US" sz="6000" dirty="0"/>
          </a:p>
        </p:txBody>
      </p:sp>
      <p:sp>
        <p:nvSpPr>
          <p:cNvPr id="3" name="Content Placeholder 2"/>
          <p:cNvSpPr>
            <a:spLocks noGrp="1"/>
          </p:cNvSpPr>
          <p:nvPr>
            <p:ph idx="1"/>
          </p:nvPr>
        </p:nvSpPr>
        <p:spPr/>
        <p:txBody>
          <a:bodyPr>
            <a:normAutofit lnSpcReduction="10000"/>
          </a:bodyPr>
          <a:lstStyle/>
          <a:p>
            <a:r>
              <a:rPr lang="en-US" sz="5400" dirty="0" smtClean="0"/>
              <a:t>Papacy</a:t>
            </a:r>
          </a:p>
          <a:p>
            <a:pPr lvl="1"/>
            <a:r>
              <a:rPr lang="en-US" sz="3600" dirty="0" smtClean="0"/>
              <a:t>Pope = The Roman bishop, on the ground of his divine institution, and as successor of Peter, the prince of the apostles, claims to be primate of the entire church, and visible representative of Christ, who is the supreme head of the Christian world.</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CHURCH HSITORY III</a:t>
            </a:r>
            <a:endParaRPr lang="en-US" sz="6000" dirty="0"/>
          </a:p>
        </p:txBody>
      </p:sp>
      <p:sp>
        <p:nvSpPr>
          <p:cNvPr id="3" name="Content Placeholder 2"/>
          <p:cNvSpPr>
            <a:spLocks noGrp="1"/>
          </p:cNvSpPr>
          <p:nvPr>
            <p:ph idx="1"/>
          </p:nvPr>
        </p:nvSpPr>
        <p:spPr/>
        <p:txBody>
          <a:bodyPr>
            <a:normAutofit fontScale="92500" lnSpcReduction="10000"/>
          </a:bodyPr>
          <a:lstStyle/>
          <a:p>
            <a:r>
              <a:rPr lang="en-US" sz="4300" dirty="0" smtClean="0"/>
              <a:t>Papacy</a:t>
            </a:r>
          </a:p>
          <a:p>
            <a:pPr lvl="1"/>
            <a:r>
              <a:rPr lang="en-US" sz="3200" dirty="0" smtClean="0"/>
              <a:t>Church fathers attach primacy to Peter</a:t>
            </a:r>
          </a:p>
          <a:p>
            <a:pPr lvl="1"/>
            <a:r>
              <a:rPr lang="en-US" sz="3200" dirty="0" smtClean="0"/>
              <a:t>Bishops in general were seen as successors to apostles</a:t>
            </a:r>
          </a:p>
          <a:p>
            <a:pPr lvl="1"/>
            <a:r>
              <a:rPr lang="en-US" sz="3200" dirty="0" smtClean="0"/>
              <a:t>Matt. 16:18 becomes major point of discussion</a:t>
            </a:r>
          </a:p>
          <a:p>
            <a:pPr lvl="1"/>
            <a:r>
              <a:rPr lang="en-US" sz="3200" dirty="0" smtClean="0"/>
              <a:t>Many church fathers regarded title as blasphemous</a:t>
            </a:r>
          </a:p>
          <a:p>
            <a:pPr lvl="1"/>
            <a:r>
              <a:rPr lang="en-US" sz="3200" dirty="0" smtClean="0"/>
              <a:t>Council of Sardica (343) favorable to Roman claims</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456</Words>
  <Application>Microsoft Office PowerPoint</Application>
  <PresentationFormat>On-screen Show (4:3)</PresentationFormat>
  <Paragraphs>92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CHURCH HISTORY </vt:lpstr>
      <vt:lpstr>CHURCH HISTORY III</vt:lpstr>
      <vt:lpstr>CHURCH HISTORY III</vt:lpstr>
      <vt:lpstr>CHURCH HISTORY III</vt:lpstr>
      <vt:lpstr>CHURCH HISTORY III</vt:lpstr>
      <vt:lpstr>CHURCH HISTORY III</vt:lpstr>
      <vt:lpstr>CHURCH HISTORY III</vt:lpstr>
      <vt:lpstr>CHURCH HISTORY III</vt:lpstr>
      <vt:lpstr>CHURCH HSITORY III</vt:lpstr>
      <vt:lpstr>CHURCH HISTORY III</vt:lpstr>
      <vt:lpstr>CHURCH HISTORY III</vt:lpstr>
      <vt:lpstr>CHURCH HISTORY III</vt:lpstr>
      <vt:lpstr>CHURCH HISTORY III</vt:lpstr>
      <vt:lpstr>CHURCH HISTORY III</vt:lpstr>
      <vt:lpstr>CHURCH HISTORY III</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 </dc:title>
  <dc:creator>Paul Bertram</dc:creator>
  <cp:lastModifiedBy>Paul Bertram</cp:lastModifiedBy>
  <cp:revision>17</cp:revision>
  <dcterms:created xsi:type="dcterms:W3CDTF">2012-10-22T19:47:01Z</dcterms:created>
  <dcterms:modified xsi:type="dcterms:W3CDTF">2012-10-29T20:54:54Z</dcterms:modified>
</cp:coreProperties>
</file>