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6591B-3B89-4C2D-AFD4-291A643E8E33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74826-404E-4221-82CE-4A276E9B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CHURCH HISTORY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/>
              <a:t>PART 2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7600" dirty="0" smtClean="0"/>
              <a:t>7 Stages of Church History</a:t>
            </a:r>
          </a:p>
          <a:p>
            <a:pPr lvl="1">
              <a:buNone/>
            </a:pPr>
            <a:r>
              <a:rPr lang="en-US" sz="12800" dirty="0"/>
              <a:t> </a:t>
            </a:r>
            <a:r>
              <a:rPr lang="en-US" sz="12800" dirty="0" smtClean="0"/>
              <a:t>(Willmington and others)</a:t>
            </a:r>
          </a:p>
          <a:p>
            <a:pPr lvl="1"/>
            <a:r>
              <a:rPr lang="en-US" sz="12800" dirty="0" smtClean="0"/>
              <a:t>1. AD 30-100 The Apostolic Church</a:t>
            </a:r>
          </a:p>
          <a:p>
            <a:pPr lvl="1"/>
            <a:r>
              <a:rPr lang="en-US" sz="12800" dirty="0" smtClean="0"/>
              <a:t>2. AD 100-313 The Martyr Church</a:t>
            </a:r>
          </a:p>
          <a:p>
            <a:pPr lvl="1"/>
            <a:r>
              <a:rPr lang="en-US" sz="12800" dirty="0" smtClean="0"/>
              <a:t>3. AD 314-590 The Compromising Church</a:t>
            </a:r>
          </a:p>
          <a:p>
            <a:pPr lvl="1"/>
            <a:r>
              <a:rPr lang="en-US" sz="12800" dirty="0" smtClean="0"/>
              <a:t>4. AD 590-1517 The Roman Catholic Church</a:t>
            </a:r>
          </a:p>
          <a:p>
            <a:pPr lvl="1"/>
            <a:r>
              <a:rPr lang="en-US" sz="12800" dirty="0" smtClean="0"/>
              <a:t>5. AD 1517-1700 The Reformation Church</a:t>
            </a:r>
          </a:p>
          <a:p>
            <a:pPr lvl="1"/>
            <a:r>
              <a:rPr lang="en-US" sz="12800" dirty="0" smtClean="0"/>
              <a:t>6. AD 1700-1900 The Revival Church</a:t>
            </a:r>
          </a:p>
          <a:p>
            <a:pPr lvl="1"/>
            <a:r>
              <a:rPr lang="en-US" sz="12800" dirty="0" smtClean="0"/>
              <a:t>7. AD 1900-Rapture The Worldly Church</a:t>
            </a:r>
            <a:br>
              <a:rPr lang="en-US" sz="1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   The Apostolic Church (30-100)</a:t>
            </a:r>
          </a:p>
          <a:p>
            <a:pPr lvl="1"/>
            <a:r>
              <a:rPr lang="en-US" dirty="0" smtClean="0"/>
              <a:t>Entire New Testament written</a:t>
            </a:r>
          </a:p>
          <a:p>
            <a:pPr lvl="1"/>
            <a:r>
              <a:rPr lang="en-US" dirty="0" smtClean="0"/>
              <a:t>Gospel spreads thru the Roman world</a:t>
            </a:r>
          </a:p>
          <a:p>
            <a:pPr lvl="1"/>
            <a:r>
              <a:rPr lang="en-US" dirty="0" smtClean="0"/>
              <a:t>Apostles Peter, Paul, John and the others</a:t>
            </a:r>
          </a:p>
          <a:p>
            <a:pPr lvl="1">
              <a:buNone/>
            </a:pPr>
            <a:r>
              <a:rPr lang="en-US" sz="3600" dirty="0"/>
              <a:t>	</a:t>
            </a:r>
            <a:endParaRPr lang="en-US" sz="36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en-US" sz="6500" b="1" dirty="0" smtClean="0"/>
              <a:t>The Martyr Church (100-315)</a:t>
            </a:r>
          </a:p>
          <a:p>
            <a:pPr lvl="1">
              <a:buNone/>
            </a:pPr>
            <a:r>
              <a:rPr lang="en-US" sz="4500" b="1" dirty="0"/>
              <a:t>	</a:t>
            </a:r>
            <a:r>
              <a:rPr lang="en-US" sz="5800" dirty="0" smtClean="0"/>
              <a:t>Roman Persecutions</a:t>
            </a:r>
          </a:p>
          <a:p>
            <a:pPr lvl="1">
              <a:buNone/>
            </a:pPr>
            <a:r>
              <a:rPr lang="en-US" sz="4500" b="1" dirty="0"/>
              <a:t>	</a:t>
            </a:r>
            <a:r>
              <a:rPr lang="en-US" sz="4500" b="1" dirty="0" smtClean="0"/>
              <a:t>	</a:t>
            </a:r>
            <a:r>
              <a:rPr lang="en-US" sz="4500" dirty="0" smtClean="0"/>
              <a:t>Nero - 64-68 killed Peter and Paul</a:t>
            </a:r>
          </a:p>
          <a:p>
            <a:pPr lvl="1">
              <a:buNone/>
            </a:pPr>
            <a:r>
              <a:rPr lang="en-US" sz="4500" b="1" dirty="0"/>
              <a:t>	</a:t>
            </a:r>
            <a:r>
              <a:rPr lang="en-US" sz="4500" b="1" dirty="0" smtClean="0"/>
              <a:t>	</a:t>
            </a:r>
            <a:r>
              <a:rPr lang="en-US" sz="4500" dirty="0" smtClean="0"/>
              <a:t>Domitian - 81-96 Exiled John, killed thousands</a:t>
            </a:r>
          </a:p>
          <a:p>
            <a:pPr lvl="1">
              <a:buNone/>
            </a:pPr>
            <a:r>
              <a:rPr lang="en-US" sz="4500" b="1" dirty="0"/>
              <a:t>	</a:t>
            </a:r>
            <a:r>
              <a:rPr lang="en-US" sz="4500" b="1" dirty="0" smtClean="0"/>
              <a:t>	</a:t>
            </a:r>
            <a:r>
              <a:rPr lang="en-US" sz="4500" dirty="0" smtClean="0"/>
              <a:t>Trajan - 98-117 Burned Ignatius at stake</a:t>
            </a:r>
          </a:p>
          <a:p>
            <a:pPr lvl="1">
              <a:buNone/>
            </a:pPr>
            <a:r>
              <a:rPr lang="en-US" sz="4500" b="1" dirty="0"/>
              <a:t>	</a:t>
            </a:r>
            <a:r>
              <a:rPr lang="en-US" sz="4500" b="1" dirty="0" smtClean="0"/>
              <a:t>		</a:t>
            </a:r>
            <a:r>
              <a:rPr lang="en-US" sz="4500" dirty="0" smtClean="0"/>
              <a:t>Laws passed against Christianity</a:t>
            </a:r>
          </a:p>
          <a:p>
            <a:pPr lvl="1">
              <a:buNone/>
            </a:pPr>
            <a:r>
              <a:rPr lang="en-US" sz="4500" b="1" dirty="0"/>
              <a:t>	</a:t>
            </a:r>
            <a:r>
              <a:rPr lang="en-US" sz="4500" b="1" dirty="0" smtClean="0"/>
              <a:t>	</a:t>
            </a:r>
            <a:r>
              <a:rPr lang="en-US" sz="4500" dirty="0" smtClean="0"/>
              <a:t>Pius- 137-161 killed Polycarp</a:t>
            </a:r>
          </a:p>
          <a:p>
            <a:pPr lvl="1">
              <a:buNone/>
            </a:pPr>
            <a:r>
              <a:rPr lang="en-US" sz="4500" b="1" dirty="0"/>
              <a:t>	</a:t>
            </a:r>
            <a:r>
              <a:rPr lang="en-US" sz="4500" b="1" dirty="0" smtClean="0"/>
              <a:t>	</a:t>
            </a:r>
            <a:r>
              <a:rPr lang="en-US" sz="4500" dirty="0" smtClean="0"/>
              <a:t>Marcus Aurelius 161-180 beheaded Justin Martyr</a:t>
            </a:r>
          </a:p>
          <a:p>
            <a:pPr lvl="1">
              <a:buNone/>
            </a:pPr>
            <a:r>
              <a:rPr lang="en-US" sz="4500" dirty="0"/>
              <a:t>	</a:t>
            </a:r>
            <a:r>
              <a:rPr lang="en-US" sz="4500" dirty="0" smtClean="0"/>
              <a:t>	Severus – 193-211 killed Origen’s father</a:t>
            </a:r>
          </a:p>
          <a:p>
            <a:pPr lvl="1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endParaRPr lang="en-US" sz="3600" b="1" dirty="0" smtClean="0"/>
          </a:p>
          <a:p>
            <a:pPr lvl="1">
              <a:buNone/>
            </a:pPr>
            <a:r>
              <a:rPr lang="en-US" sz="3600" b="1" dirty="0"/>
              <a:t>	</a:t>
            </a:r>
            <a:endParaRPr lang="en-US" sz="3600" b="1" dirty="0" smtClean="0"/>
          </a:p>
          <a:p>
            <a:pPr lvl="2"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Persecutors</a:t>
            </a:r>
          </a:p>
          <a:p>
            <a:pPr lvl="1">
              <a:buNone/>
            </a:pPr>
            <a:r>
              <a:rPr lang="en-US" dirty="0" smtClean="0"/>
              <a:t>Thracian - 235-238 Commanded all Christian leaders to die</a:t>
            </a:r>
          </a:p>
          <a:p>
            <a:pPr lvl="1">
              <a:buNone/>
            </a:pPr>
            <a:r>
              <a:rPr lang="en-US" dirty="0" smtClean="0"/>
              <a:t>Decius – 249-251 Tried to exterminate Christianity</a:t>
            </a:r>
          </a:p>
          <a:p>
            <a:pPr lvl="1">
              <a:buNone/>
            </a:pPr>
            <a:r>
              <a:rPr lang="en-US" dirty="0" smtClean="0"/>
              <a:t>Valerian – 253-260 killed Cyprian, Carthage Bishop</a:t>
            </a:r>
          </a:p>
          <a:p>
            <a:pPr lvl="1">
              <a:buNone/>
            </a:pPr>
            <a:r>
              <a:rPr lang="en-US" dirty="0" smtClean="0"/>
              <a:t>Diocletian – 284-305 Most severe persecutor. For 10 years Christian were hunted down, burned, thrown to wild beasts, tortured, cruelly put to death. His wife and daughter professed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Defenders of the Faith</a:t>
            </a:r>
          </a:p>
          <a:p>
            <a:pPr lvl="1"/>
            <a:r>
              <a:rPr lang="en-US" dirty="0" smtClean="0"/>
              <a:t>Justin Martyr</a:t>
            </a:r>
          </a:p>
          <a:p>
            <a:pPr lvl="1"/>
            <a:r>
              <a:rPr lang="en-US" dirty="0" smtClean="0"/>
              <a:t>Irenaeus</a:t>
            </a:r>
          </a:p>
          <a:p>
            <a:pPr lvl="1"/>
            <a:r>
              <a:rPr lang="en-US" dirty="0" smtClean="0"/>
              <a:t>Polycarp</a:t>
            </a:r>
          </a:p>
          <a:p>
            <a:pPr lvl="1"/>
            <a:r>
              <a:rPr lang="en-US" dirty="0" smtClean="0"/>
              <a:t>Tertullian</a:t>
            </a:r>
          </a:p>
          <a:p>
            <a:pPr lvl="1"/>
            <a:r>
              <a:rPr lang="en-US" dirty="0" smtClean="0"/>
              <a:t>Eusebius</a:t>
            </a:r>
          </a:p>
          <a:p>
            <a:pPr lvl="1"/>
            <a:r>
              <a:rPr lang="en-US" dirty="0" smtClean="0"/>
              <a:t>Clement</a:t>
            </a:r>
          </a:p>
          <a:p>
            <a:pPr lvl="1"/>
            <a:r>
              <a:rPr lang="en-US" smtClean="0"/>
              <a:t>Origen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GERMS OF THE PAPACY</a:t>
            </a:r>
          </a:p>
          <a:p>
            <a:pPr lvl="1"/>
            <a:r>
              <a:rPr lang="en-US" sz="3600" dirty="0" smtClean="0"/>
              <a:t>The Roman Church </a:t>
            </a:r>
          </a:p>
          <a:p>
            <a:pPr lvl="2"/>
            <a:r>
              <a:rPr lang="en-US" sz="3200" dirty="0" smtClean="0"/>
              <a:t>Honored as Paul wrote the great epistle</a:t>
            </a:r>
          </a:p>
          <a:p>
            <a:pPr lvl="2"/>
            <a:r>
              <a:rPr lang="en-US" sz="3200" dirty="0" smtClean="0"/>
              <a:t>Looked upon by Churches of Italy, Gaul and Spain with peculiar respect.</a:t>
            </a:r>
          </a:p>
          <a:p>
            <a:pPr lvl="2"/>
            <a:r>
              <a:rPr lang="en-US" sz="3200" dirty="0" smtClean="0"/>
              <a:t>Rome destined to rule under scepter of cross</a:t>
            </a:r>
          </a:p>
          <a:p>
            <a:pPr lvl="2"/>
            <a:r>
              <a:rPr lang="en-US" sz="3200" dirty="0" smtClean="0"/>
              <a:t>The expertise of this church was being felt in many areas..Easter, Baptism, etc.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Seeds of Papacy (cont.)</a:t>
            </a:r>
          </a:p>
          <a:p>
            <a:pPr lvl="1"/>
            <a:r>
              <a:rPr lang="en-US" dirty="0" smtClean="0"/>
              <a:t>Many of early church leaders gave the Church at Rome pre-eminence </a:t>
            </a:r>
          </a:p>
          <a:p>
            <a:pPr lvl="1"/>
            <a:r>
              <a:rPr lang="en-US" dirty="0" smtClean="0"/>
              <a:t>Clement of Rome in writing to Corinth begins to exercise authority</a:t>
            </a:r>
          </a:p>
          <a:p>
            <a:pPr lvl="1"/>
            <a:r>
              <a:rPr lang="en-US" dirty="0" smtClean="0"/>
              <a:t>Roman church gives administrative advice, sends messengers, etc. to  an important church in east.</a:t>
            </a:r>
          </a:p>
          <a:p>
            <a:pPr lvl="1"/>
            <a:r>
              <a:rPr lang="en-US" dirty="0" smtClean="0"/>
              <a:t>Soon the  Bishop of Rome was excommunicating churches for trifling matters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Claims later made by Roman church:</a:t>
            </a:r>
          </a:p>
          <a:p>
            <a:pPr lvl="1"/>
            <a:r>
              <a:rPr lang="en-US" dirty="0" smtClean="0"/>
              <a:t>Human and divine right to papacy</a:t>
            </a:r>
          </a:p>
          <a:p>
            <a:pPr lvl="1"/>
            <a:r>
              <a:rPr lang="en-US" dirty="0" smtClean="0"/>
              <a:t>That Peter was appointed by the Lord for supremacy of jurisdiction</a:t>
            </a:r>
          </a:p>
          <a:p>
            <a:pPr lvl="1"/>
            <a:r>
              <a:rPr lang="en-US" dirty="0" smtClean="0"/>
              <a:t>That these privileges were transferred by Peter to the church at Rome.</a:t>
            </a:r>
          </a:p>
          <a:p>
            <a:pPr lvl="1"/>
            <a:r>
              <a:rPr lang="en-US" dirty="0" smtClean="0"/>
              <a:t>That Peter’s successors have same authority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340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Paul Bertram</dc:creator>
  <cp:lastModifiedBy>Paul Bertram</cp:lastModifiedBy>
  <cp:revision>31</cp:revision>
  <dcterms:created xsi:type="dcterms:W3CDTF">2012-10-08T15:31:30Z</dcterms:created>
  <dcterms:modified xsi:type="dcterms:W3CDTF">2012-10-15T20:52:30Z</dcterms:modified>
</cp:coreProperties>
</file>