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78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015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85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7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000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389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73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58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41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070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7A3C4-C1C5-4757-9B83-B79AB5D596A6}" type="datetimeFigureOut">
              <a:rPr lang="en-US" smtClean="0"/>
              <a:t>9/13/2016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C75F7-2E92-41CC-A97D-A74EE8EB2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7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6000" dirty="0">
                <a:latin typeface="Algerian" pitchFamily="82" charset="0"/>
              </a:rPr>
              <a:t>CHURCH HISTORY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C00000"/>
                </a:solidFill>
              </a:rPr>
              <a:t>THE AMAZING STORY</a:t>
            </a:r>
          </a:p>
        </p:txBody>
      </p:sp>
    </p:spTree>
    <p:extLst>
      <p:ext uri="{BB962C8B-B14F-4D97-AF65-F5344CB8AC3E}">
        <p14:creationId xmlns:p14="http://schemas.microsoft.com/office/powerpoint/2010/main" val="955965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u="sng" dirty="0"/>
              <a:t>Schaff’s Periods of Church History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per. (AD 1-100) Christ - Apostolic Church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per. (AD100-311) Death of John to Constantine</a:t>
            </a:r>
          </a:p>
          <a:p>
            <a:pPr lvl="1"/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per. (AD311-590) Constantine to pope Gregory</a:t>
            </a:r>
          </a:p>
          <a:p>
            <a:pPr lvl="1"/>
            <a:r>
              <a:rPr lang="en-US" dirty="0"/>
              <a:t>4</a:t>
            </a:r>
            <a:r>
              <a:rPr lang="en-US" baseline="30000" dirty="0"/>
              <a:t>th</a:t>
            </a:r>
            <a:r>
              <a:rPr lang="en-US" dirty="0"/>
              <a:t> per. (AD 590-1049) Gregory I to Gregory VII</a:t>
            </a:r>
          </a:p>
          <a:p>
            <a:pPr lvl="1"/>
            <a:r>
              <a:rPr lang="en-US" dirty="0"/>
              <a:t>5</a:t>
            </a:r>
            <a:r>
              <a:rPr lang="en-US" baseline="30000" dirty="0"/>
              <a:t>th</a:t>
            </a:r>
            <a:r>
              <a:rPr lang="en-US" dirty="0"/>
              <a:t> per. (1049-1294) Gregory VII to Boniface VIII</a:t>
            </a:r>
          </a:p>
          <a:p>
            <a:pPr lvl="1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per. (1294-1517) Boniface VIII to Luther</a:t>
            </a:r>
          </a:p>
          <a:p>
            <a:pPr lvl="1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per. (1517-1648) Luther to treaty of Westphalia</a:t>
            </a:r>
          </a:p>
          <a:p>
            <a:pPr lvl="1"/>
            <a:r>
              <a:rPr lang="en-US" dirty="0"/>
              <a:t>8</a:t>
            </a:r>
            <a:r>
              <a:rPr lang="en-US" baseline="30000" dirty="0"/>
              <a:t>th</a:t>
            </a:r>
            <a:r>
              <a:rPr lang="en-US" dirty="0"/>
              <a:t> per. (1648-1790) West. To French Revolution</a:t>
            </a:r>
          </a:p>
          <a:p>
            <a:pPr lvl="1"/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per. (1790-----)     From French Revolution</a:t>
            </a:r>
          </a:p>
        </p:txBody>
      </p:sp>
    </p:spTree>
    <p:extLst>
      <p:ext uri="{BB962C8B-B14F-4D97-AF65-F5344CB8AC3E}">
        <p14:creationId xmlns:p14="http://schemas.microsoft.com/office/powerpoint/2010/main" val="125395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THE APOSTOLIC AGE</a:t>
            </a:r>
          </a:p>
          <a:p>
            <a:r>
              <a:rPr lang="en-US" sz="4400" dirty="0"/>
              <a:t>From AD 30-100 (approx. 70 yrs.)</a:t>
            </a:r>
          </a:p>
          <a:p>
            <a:pPr lvl="1"/>
            <a:r>
              <a:rPr lang="en-US" sz="4000" dirty="0"/>
              <a:t> Pentecost to the death of John</a:t>
            </a:r>
          </a:p>
          <a:p>
            <a:pPr lvl="1"/>
            <a:r>
              <a:rPr lang="en-US" sz="4000" dirty="0"/>
              <a:t>Traced in the Book of Acts to AD 63</a:t>
            </a:r>
          </a:p>
          <a:p>
            <a:pPr lvl="1"/>
            <a:r>
              <a:rPr lang="en-US" sz="4000" dirty="0"/>
              <a:t>Last 30 yrs. of this period is vague</a:t>
            </a:r>
          </a:p>
          <a:p>
            <a:pPr lvl="1"/>
            <a:r>
              <a:rPr lang="en-US" sz="4000" dirty="0"/>
              <a:t>No information as to numbers </a:t>
            </a:r>
          </a:p>
          <a:p>
            <a:pPr lvl="1"/>
            <a:endParaRPr lang="en-US" sz="4000" dirty="0"/>
          </a:p>
          <a:p>
            <a:pPr lvl="2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069404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Noted reasons for it’s growth</a:t>
            </a:r>
          </a:p>
          <a:p>
            <a:pPr lvl="1"/>
            <a:r>
              <a:rPr lang="en-US" sz="4400" dirty="0"/>
              <a:t>Zeal of Christians</a:t>
            </a:r>
          </a:p>
          <a:p>
            <a:pPr lvl="1"/>
            <a:r>
              <a:rPr lang="en-US" sz="4400" dirty="0"/>
              <a:t>The immortality of the soul</a:t>
            </a:r>
          </a:p>
          <a:p>
            <a:pPr lvl="1"/>
            <a:r>
              <a:rPr lang="en-US" sz="4400" dirty="0"/>
              <a:t>Miraculous power</a:t>
            </a:r>
          </a:p>
          <a:p>
            <a:pPr lvl="1"/>
            <a:r>
              <a:rPr lang="en-US" sz="4400" dirty="0"/>
              <a:t>Morality of early Christians</a:t>
            </a:r>
          </a:p>
          <a:p>
            <a:pPr lvl="1"/>
            <a:r>
              <a:rPr lang="en-US" sz="4400" dirty="0"/>
              <a:t>Unity and Discipline </a:t>
            </a:r>
          </a:p>
        </p:txBody>
      </p:sp>
    </p:spTree>
    <p:extLst>
      <p:ext uri="{BB962C8B-B14F-4D97-AF65-F5344CB8AC3E}">
        <p14:creationId xmlns:p14="http://schemas.microsoft.com/office/powerpoint/2010/main" val="27841889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Significance of the age</a:t>
            </a:r>
          </a:p>
          <a:p>
            <a:pPr lvl="1"/>
            <a:r>
              <a:rPr lang="en-US" sz="4800" dirty="0"/>
              <a:t>The beginnings of the Church</a:t>
            </a:r>
          </a:p>
          <a:p>
            <a:pPr lvl="1"/>
            <a:r>
              <a:rPr lang="en-US" sz="4800" dirty="0"/>
              <a:t>The age of the Holy Spirit</a:t>
            </a:r>
          </a:p>
          <a:p>
            <a:pPr lvl="1"/>
            <a:r>
              <a:rPr lang="en-US" sz="4800" dirty="0"/>
              <a:t>Takes up permanent abode</a:t>
            </a:r>
          </a:p>
          <a:p>
            <a:pPr lvl="1"/>
            <a:r>
              <a:rPr lang="en-US" sz="4800" dirty="0"/>
              <a:t>Is the only hope of the world</a:t>
            </a:r>
          </a:p>
        </p:txBody>
      </p:sp>
    </p:spTree>
    <p:extLst>
      <p:ext uri="{BB962C8B-B14F-4D97-AF65-F5344CB8AC3E}">
        <p14:creationId xmlns:p14="http://schemas.microsoft.com/office/powerpoint/2010/main" val="10190999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Contains formula for future ages</a:t>
            </a:r>
          </a:p>
          <a:p>
            <a:pPr lvl="1"/>
            <a:r>
              <a:rPr lang="en-US" sz="4000" dirty="0"/>
              <a:t>Highest standards of doctrine</a:t>
            </a:r>
          </a:p>
          <a:p>
            <a:pPr lvl="1"/>
            <a:r>
              <a:rPr lang="en-US" sz="4000" dirty="0"/>
              <a:t>Genius of all true progress</a:t>
            </a:r>
          </a:p>
          <a:p>
            <a:pPr lvl="1"/>
            <a:r>
              <a:rPr lang="en-US" sz="3900" dirty="0"/>
              <a:t>Can never outgrow Christ</a:t>
            </a:r>
          </a:p>
          <a:p>
            <a:pPr lvl="1"/>
            <a:r>
              <a:rPr lang="en-US" sz="3900" dirty="0"/>
              <a:t>Cannot go beyond the Word of God</a:t>
            </a:r>
          </a:p>
          <a:p>
            <a:pPr lvl="1"/>
            <a:endParaRPr lang="en-US" sz="3900" dirty="0"/>
          </a:p>
        </p:txBody>
      </p:sp>
    </p:spTree>
    <p:extLst>
      <p:ext uri="{BB962C8B-B14F-4D97-AF65-F5344CB8AC3E}">
        <p14:creationId xmlns:p14="http://schemas.microsoft.com/office/powerpoint/2010/main" val="927362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800" dirty="0"/>
              <a:t>Three representative apostles</a:t>
            </a:r>
          </a:p>
          <a:p>
            <a:pPr lvl="1"/>
            <a:r>
              <a:rPr lang="en-US" sz="4400" dirty="0"/>
              <a:t>Peter in Acts to AD 50</a:t>
            </a:r>
          </a:p>
          <a:p>
            <a:pPr lvl="1"/>
            <a:r>
              <a:rPr lang="en-US" sz="4400" dirty="0"/>
              <a:t> Paul in Acts to AD 63</a:t>
            </a:r>
          </a:p>
          <a:p>
            <a:pPr lvl="1"/>
            <a:r>
              <a:rPr lang="en-US" sz="4400" dirty="0"/>
              <a:t>John  to the close of the century</a:t>
            </a:r>
            <a:endParaRPr lang="en-US" sz="4000" dirty="0"/>
          </a:p>
          <a:p>
            <a:r>
              <a:rPr lang="en-US" sz="4800" dirty="0"/>
              <a:t>Three Centers of influence</a:t>
            </a:r>
          </a:p>
          <a:p>
            <a:pPr lvl="1"/>
            <a:r>
              <a:rPr lang="en-US" sz="4400" dirty="0"/>
              <a:t>Jerusalem, Antioch, &amp; Rome</a:t>
            </a:r>
          </a:p>
        </p:txBody>
      </p:sp>
    </p:spTree>
    <p:extLst>
      <p:ext uri="{BB962C8B-B14F-4D97-AF65-F5344CB8AC3E}">
        <p14:creationId xmlns:p14="http://schemas.microsoft.com/office/powerpoint/2010/main" val="38600223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/>
              <a:t>Pentecost</a:t>
            </a:r>
          </a:p>
          <a:p>
            <a:pPr lvl="1"/>
            <a:r>
              <a:rPr lang="en-US" sz="4400" dirty="0"/>
              <a:t>Holy Spirit empowered Church</a:t>
            </a:r>
          </a:p>
          <a:p>
            <a:pPr lvl="2"/>
            <a:r>
              <a:rPr lang="en-US" sz="4000" dirty="0"/>
              <a:t>Sounds</a:t>
            </a:r>
          </a:p>
          <a:p>
            <a:pPr lvl="2"/>
            <a:r>
              <a:rPr lang="en-US" sz="4000" dirty="0"/>
              <a:t>Fire</a:t>
            </a:r>
          </a:p>
          <a:p>
            <a:pPr lvl="2"/>
            <a:r>
              <a:rPr lang="en-US" sz="4000" dirty="0"/>
              <a:t>Language</a:t>
            </a:r>
          </a:p>
          <a:p>
            <a:pPr lvl="2"/>
            <a:r>
              <a:rPr lang="en-US" sz="4000" dirty="0"/>
              <a:t>Filling</a:t>
            </a:r>
          </a:p>
        </p:txBody>
      </p:sp>
    </p:spTree>
    <p:extLst>
      <p:ext uri="{BB962C8B-B14F-4D97-AF65-F5344CB8AC3E}">
        <p14:creationId xmlns:p14="http://schemas.microsoft.com/office/powerpoint/2010/main" val="2686135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5400" dirty="0"/>
              <a:t>Peter</a:t>
            </a:r>
          </a:p>
          <a:p>
            <a:pPr lvl="1"/>
            <a:r>
              <a:rPr lang="en-US" sz="4800" dirty="0"/>
              <a:t>The Jerusalem Church</a:t>
            </a:r>
          </a:p>
          <a:p>
            <a:pPr lvl="1"/>
            <a:r>
              <a:rPr lang="en-US" sz="4800" dirty="0"/>
              <a:t>Persecution by the Jews</a:t>
            </a:r>
          </a:p>
          <a:p>
            <a:pPr lvl="1"/>
            <a:r>
              <a:rPr lang="en-US" sz="4800" dirty="0"/>
              <a:t>Conversion of Cornelius</a:t>
            </a:r>
          </a:p>
          <a:p>
            <a:pPr lvl="1"/>
            <a:r>
              <a:rPr lang="en-US" sz="4800" dirty="0"/>
              <a:t>Stoning of Stephen</a:t>
            </a:r>
          </a:p>
          <a:p>
            <a:pPr lvl="1"/>
            <a:r>
              <a:rPr lang="en-US" sz="4800" dirty="0"/>
              <a:t>In prison &amp; went to another place</a:t>
            </a:r>
          </a:p>
        </p:txBody>
      </p:sp>
    </p:spTree>
    <p:extLst>
      <p:ext uri="{BB962C8B-B14F-4D97-AF65-F5344CB8AC3E}">
        <p14:creationId xmlns:p14="http://schemas.microsoft.com/office/powerpoint/2010/main" val="1571049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800" dirty="0"/>
              <a:t>Paul</a:t>
            </a:r>
          </a:p>
          <a:p>
            <a:pPr lvl="1"/>
            <a:r>
              <a:rPr lang="en-US" sz="4400" dirty="0"/>
              <a:t>His Conversion</a:t>
            </a:r>
          </a:p>
          <a:p>
            <a:pPr lvl="1"/>
            <a:r>
              <a:rPr lang="en-US" sz="4400" dirty="0"/>
              <a:t>Becomes Paul The Missionary</a:t>
            </a:r>
          </a:p>
          <a:p>
            <a:pPr lvl="1"/>
            <a:r>
              <a:rPr lang="en-US" sz="4400" dirty="0"/>
              <a:t>The Arabian retreat</a:t>
            </a:r>
          </a:p>
          <a:p>
            <a:pPr lvl="1"/>
            <a:r>
              <a:rPr lang="en-US" sz="4400" dirty="0"/>
              <a:t>Antioch, the sending church</a:t>
            </a:r>
          </a:p>
          <a:p>
            <a:pPr lvl="1"/>
            <a:r>
              <a:rPr lang="en-US" sz="4400" dirty="0"/>
              <a:t>Gospel preached and churches began in :Cyprus and Asia Minor</a:t>
            </a:r>
          </a:p>
          <a:p>
            <a:pPr lvl="1"/>
            <a:endParaRPr lang="en-US" sz="4400" dirty="0"/>
          </a:p>
          <a:p>
            <a:pPr lvl="1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04852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Paul </a:t>
            </a:r>
            <a:r>
              <a:rPr lang="en-US" sz="3600" dirty="0"/>
              <a:t>(CONTINUED)</a:t>
            </a:r>
          </a:p>
          <a:p>
            <a:pPr lvl="1"/>
            <a:r>
              <a:rPr lang="en-US" sz="4000" dirty="0"/>
              <a:t>Success of the Gospel</a:t>
            </a:r>
          </a:p>
          <a:p>
            <a:pPr lvl="1"/>
            <a:r>
              <a:rPr lang="en-US" sz="4000" dirty="0"/>
              <a:t>Pisidia, Lystra, Phrygia, and Galatia</a:t>
            </a:r>
          </a:p>
          <a:p>
            <a:pPr lvl="1"/>
            <a:r>
              <a:rPr lang="en-US" sz="4000" dirty="0"/>
              <a:t>In Troas, Philippi, and Thessalonica</a:t>
            </a:r>
          </a:p>
          <a:p>
            <a:pPr lvl="1"/>
            <a:r>
              <a:rPr lang="en-US" sz="4000" dirty="0"/>
              <a:t>In Athens, Corinth,  and Ephesus</a:t>
            </a:r>
          </a:p>
          <a:p>
            <a:pPr lvl="1"/>
            <a:r>
              <a:rPr lang="en-US" sz="4000" dirty="0"/>
              <a:t>In Miletus, Tyre, Malta and Rome</a:t>
            </a:r>
          </a:p>
        </p:txBody>
      </p:sp>
    </p:spTree>
    <p:extLst>
      <p:ext uri="{BB962C8B-B14F-4D97-AF65-F5344CB8AC3E}">
        <p14:creationId xmlns:p14="http://schemas.microsoft.com/office/powerpoint/2010/main" val="1543003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Student Reference Material</a:t>
            </a:r>
          </a:p>
          <a:p>
            <a:pPr lvl="1"/>
            <a:r>
              <a:rPr lang="en-US" sz="3200" i="1" dirty="0"/>
              <a:t>“FAITH OF OUR FATHERS” </a:t>
            </a:r>
            <a:r>
              <a:rPr lang="en-US" sz="2400" dirty="0"/>
              <a:t>by Mark </a:t>
            </a:r>
            <a:r>
              <a:rPr lang="en-US" sz="2400" dirty="0" err="1"/>
              <a:t>Sidwell</a:t>
            </a:r>
            <a:endParaRPr lang="en-US" sz="2400" dirty="0"/>
          </a:p>
          <a:p>
            <a:pPr marL="457200" lvl="1" indent="0">
              <a:buNone/>
            </a:pPr>
            <a:r>
              <a:rPr lang="en-US" sz="2400" dirty="0"/>
              <a:t>		</a:t>
            </a:r>
            <a:r>
              <a:rPr lang="en-US" dirty="0"/>
              <a:t>(SCENES FROM CHURCH HISTORY)</a:t>
            </a:r>
          </a:p>
          <a:p>
            <a:pPr lvl="1"/>
            <a:r>
              <a:rPr lang="en-US" sz="3200" i="1" dirty="0"/>
              <a:t>“</a:t>
            </a:r>
            <a:r>
              <a:rPr lang="en-US" sz="3200" i="1" dirty="0" err="1"/>
              <a:t>Willmington’s</a:t>
            </a:r>
            <a:r>
              <a:rPr lang="en-US" sz="3200" i="1" dirty="0"/>
              <a:t> Guide to the Bible”-</a:t>
            </a:r>
            <a:r>
              <a:rPr lang="en-US" i="1" dirty="0"/>
              <a:t> </a:t>
            </a:r>
            <a:r>
              <a:rPr lang="en-US" sz="2000" dirty="0"/>
              <a:t>Pgs. 540-548</a:t>
            </a:r>
          </a:p>
          <a:p>
            <a:pPr lvl="1"/>
            <a:r>
              <a:rPr lang="en-US" sz="3200" dirty="0"/>
              <a:t>Additional Class Notes</a:t>
            </a:r>
          </a:p>
          <a:p>
            <a:pPr marL="914400" lvl="2" indent="0">
              <a:buNone/>
            </a:pPr>
            <a:r>
              <a:rPr lang="en-US" sz="3200" dirty="0"/>
              <a:t>From “</a:t>
            </a:r>
            <a:r>
              <a:rPr lang="en-US" sz="3200" i="1" dirty="0"/>
              <a:t>HISTORY OF CHRISTIAN CHURCH</a:t>
            </a:r>
            <a:r>
              <a:rPr lang="en-US" sz="3200" dirty="0"/>
              <a:t>” by Phillip Schaff</a:t>
            </a:r>
          </a:p>
        </p:txBody>
      </p:sp>
    </p:spTree>
    <p:extLst>
      <p:ext uri="{BB962C8B-B14F-4D97-AF65-F5344CB8AC3E}">
        <p14:creationId xmlns:p14="http://schemas.microsoft.com/office/powerpoint/2010/main" val="9716679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John</a:t>
            </a:r>
          </a:p>
          <a:p>
            <a:pPr lvl="1"/>
            <a:r>
              <a:rPr lang="en-US" sz="3800" dirty="0"/>
              <a:t>Gospel of John, John 1,2,3</a:t>
            </a:r>
          </a:p>
          <a:p>
            <a:pPr lvl="1"/>
            <a:r>
              <a:rPr lang="en-US" sz="3800" dirty="0"/>
              <a:t>The Apocalypse</a:t>
            </a:r>
          </a:p>
          <a:p>
            <a:pPr lvl="1"/>
            <a:r>
              <a:rPr lang="en-US" sz="3800" dirty="0"/>
              <a:t>Resides in Ephesus</a:t>
            </a:r>
          </a:p>
          <a:p>
            <a:pPr lvl="1"/>
            <a:r>
              <a:rPr lang="en-US" sz="3700" dirty="0"/>
              <a:t>Exiled to Patmos by Domitian or Nero</a:t>
            </a:r>
          </a:p>
          <a:p>
            <a:pPr lvl="1"/>
            <a:r>
              <a:rPr lang="en-US" sz="3700" dirty="0"/>
              <a:t>Died around 98</a:t>
            </a:r>
          </a:p>
        </p:txBody>
      </p:sp>
    </p:spTree>
    <p:extLst>
      <p:ext uri="{BB962C8B-B14F-4D97-AF65-F5344CB8AC3E}">
        <p14:creationId xmlns:p14="http://schemas.microsoft.com/office/powerpoint/2010/main" val="19599622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The Book of Acts</a:t>
            </a:r>
          </a:p>
          <a:p>
            <a:pPr lvl="1"/>
            <a:r>
              <a:rPr lang="en-US" sz="4400" dirty="0"/>
              <a:t>External history of early church</a:t>
            </a:r>
          </a:p>
          <a:p>
            <a:pPr lvl="1"/>
            <a:r>
              <a:rPr lang="en-US" sz="4400" dirty="0"/>
              <a:t>Connects Gospels and Epistles</a:t>
            </a:r>
          </a:p>
          <a:p>
            <a:pPr lvl="1"/>
            <a:r>
              <a:rPr lang="en-US" sz="4400" dirty="0"/>
              <a:t>Shows many conflicts of church</a:t>
            </a:r>
          </a:p>
          <a:p>
            <a:pPr lvl="1"/>
            <a:r>
              <a:rPr lang="en-US" sz="4400" dirty="0"/>
              <a:t>Every inch of ground disputed</a:t>
            </a:r>
          </a:p>
        </p:txBody>
      </p:sp>
    </p:spTree>
    <p:extLst>
      <p:ext uri="{BB962C8B-B14F-4D97-AF65-F5344CB8AC3E}">
        <p14:creationId xmlns:p14="http://schemas.microsoft.com/office/powerpoint/2010/main" val="321611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Heresies of the Apostolic age</a:t>
            </a:r>
          </a:p>
          <a:p>
            <a:pPr lvl="1"/>
            <a:r>
              <a:rPr lang="en-US" sz="3600" dirty="0"/>
              <a:t>The Judaism/Christianity tendency</a:t>
            </a:r>
          </a:p>
          <a:p>
            <a:pPr lvl="2"/>
            <a:r>
              <a:rPr lang="en-US" sz="3200" dirty="0"/>
              <a:t>Mixture of law and grace</a:t>
            </a:r>
          </a:p>
          <a:p>
            <a:pPr lvl="1"/>
            <a:r>
              <a:rPr lang="en-US" sz="3600" dirty="0"/>
              <a:t>The gnostic heresy</a:t>
            </a:r>
          </a:p>
          <a:p>
            <a:pPr lvl="2"/>
            <a:r>
              <a:rPr lang="en-US" sz="3200" dirty="0"/>
              <a:t>Denies reality of Christ, antinomianism</a:t>
            </a:r>
          </a:p>
          <a:p>
            <a:pPr lvl="1"/>
            <a:r>
              <a:rPr lang="en-US" sz="3600" dirty="0"/>
              <a:t>The Judaism/paganism tendency</a:t>
            </a:r>
          </a:p>
          <a:p>
            <a:pPr lvl="2"/>
            <a:r>
              <a:rPr lang="en-US" sz="3200" dirty="0"/>
              <a:t>Blends Judaism with paganism</a:t>
            </a:r>
          </a:p>
          <a:p>
            <a:pPr lvl="1"/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2586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/>
              <a:t>Additional readings in early Church History:</a:t>
            </a:r>
          </a:p>
          <a:p>
            <a:pPr lvl="1"/>
            <a:r>
              <a:rPr lang="en-US" sz="4000" dirty="0"/>
              <a:t>Eusebius’ “</a:t>
            </a:r>
            <a:r>
              <a:rPr lang="en-US" sz="4000" i="1" dirty="0"/>
              <a:t>Ecclesiastical History</a:t>
            </a:r>
            <a:r>
              <a:rPr lang="en-US" sz="4000" dirty="0"/>
              <a:t>”</a:t>
            </a:r>
          </a:p>
          <a:p>
            <a:pPr lvl="1"/>
            <a:r>
              <a:rPr lang="en-US" sz="4000" dirty="0"/>
              <a:t>“The Works of Josephus”</a:t>
            </a:r>
          </a:p>
          <a:p>
            <a:pPr lvl="1"/>
            <a:r>
              <a:rPr lang="en-US" sz="4000" dirty="0"/>
              <a:t>“The Works of Philo”</a:t>
            </a:r>
          </a:p>
          <a:p>
            <a:pPr marL="457200" lvl="1" indent="0">
              <a:buNone/>
            </a:pPr>
            <a:r>
              <a:rPr lang="en-US" sz="4000" dirty="0"/>
              <a:t> And others……………..</a:t>
            </a:r>
          </a:p>
        </p:txBody>
      </p:sp>
    </p:spTree>
    <p:extLst>
      <p:ext uri="{BB962C8B-B14F-4D97-AF65-F5344CB8AC3E}">
        <p14:creationId xmlns:p14="http://schemas.microsoft.com/office/powerpoint/2010/main" val="1722703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Requirements: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u="sng" dirty="0"/>
              <a:t>2 reports due during semester</a:t>
            </a:r>
          </a:p>
          <a:p>
            <a:pPr lvl="2"/>
            <a:r>
              <a:rPr lang="en-US" dirty="0"/>
              <a:t>(1) Person who made significant contributions to cause</a:t>
            </a:r>
          </a:p>
          <a:p>
            <a:pPr lvl="2"/>
            <a:r>
              <a:rPr lang="en-US" dirty="0"/>
              <a:t> (2) Highlights of one particular era of church history</a:t>
            </a:r>
          </a:p>
          <a:p>
            <a:pPr marL="914400" lvl="2" indent="0">
              <a:buNone/>
            </a:pPr>
            <a:r>
              <a:rPr lang="en-US" dirty="0"/>
              <a:t>Note: Person and era will be assigned to you individually</a:t>
            </a:r>
          </a:p>
          <a:p>
            <a:pPr marL="914400" lvl="2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r>
              <a:rPr lang="en-US" sz="2800" u="sng" dirty="0"/>
              <a:t>Weekly quiz over previous class</a:t>
            </a:r>
          </a:p>
          <a:p>
            <a:pPr marL="914400" lvl="2" indent="0">
              <a:buNone/>
            </a:pPr>
            <a:r>
              <a:rPr lang="en-US" sz="2800" u="sng" dirty="0"/>
              <a:t>3 exams during semester (4 to 5 weeks)</a:t>
            </a:r>
          </a:p>
          <a:p>
            <a:pPr marL="914400" lvl="2" indent="0">
              <a:buNone/>
            </a:pPr>
            <a:r>
              <a:rPr lang="en-US" sz="2800" u="sng" dirty="0"/>
              <a:t>Read “Faith of Our fathers”</a:t>
            </a:r>
            <a:r>
              <a:rPr lang="en-US" sz="2800" dirty="0"/>
              <a:t> as assigned</a:t>
            </a:r>
            <a:endParaRPr lang="en-US" sz="2800" u="sng" dirty="0"/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1439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LESSON 1  INTRODUCTION </a:t>
            </a:r>
          </a:p>
          <a:p>
            <a:pPr lvl="1"/>
            <a:r>
              <a:rPr lang="en-US" dirty="0"/>
              <a:t>Church history, it’s divisions</a:t>
            </a:r>
          </a:p>
          <a:p>
            <a:pPr lvl="2"/>
            <a:r>
              <a:rPr lang="en-US" dirty="0"/>
              <a:t>Missions-the spread of Christianity</a:t>
            </a:r>
          </a:p>
          <a:p>
            <a:pPr lvl="2"/>
            <a:r>
              <a:rPr lang="en-US" dirty="0"/>
              <a:t>Persecution- by Judaism, heathenism, etc.</a:t>
            </a:r>
          </a:p>
          <a:p>
            <a:pPr lvl="2"/>
            <a:r>
              <a:rPr lang="en-US" dirty="0"/>
              <a:t>Church government and discipline</a:t>
            </a:r>
          </a:p>
          <a:p>
            <a:pPr lvl="2"/>
            <a:r>
              <a:rPr lang="en-US" dirty="0"/>
              <a:t>The history of worship</a:t>
            </a:r>
          </a:p>
          <a:p>
            <a:pPr lvl="2"/>
            <a:r>
              <a:rPr lang="en-US" dirty="0"/>
              <a:t>Christian life, morality and religion</a:t>
            </a:r>
          </a:p>
          <a:p>
            <a:pPr lvl="2"/>
            <a:r>
              <a:rPr lang="en-US" dirty="0"/>
              <a:t>History of theology, Christian learning and literature </a:t>
            </a:r>
          </a:p>
        </p:txBody>
      </p:sp>
    </p:spTree>
    <p:extLst>
      <p:ext uri="{BB962C8B-B14F-4D97-AF65-F5344CB8AC3E}">
        <p14:creationId xmlns:p14="http://schemas.microsoft.com/office/powerpoint/2010/main" val="3198230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DIVINE SOURCES</a:t>
            </a:r>
          </a:p>
          <a:p>
            <a:pPr lvl="1"/>
            <a:r>
              <a:rPr lang="en-US" dirty="0"/>
              <a:t>Old and New Testaments</a:t>
            </a:r>
          </a:p>
          <a:p>
            <a:r>
              <a:rPr lang="en-US" dirty="0"/>
              <a:t>HUMAN SOURCES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b="1" u="sng" dirty="0"/>
              <a:t>Written sources</a:t>
            </a:r>
          </a:p>
          <a:p>
            <a:pPr lvl="2"/>
            <a:r>
              <a:rPr lang="en-US" dirty="0"/>
              <a:t> Documents of authorities. Letters</a:t>
            </a:r>
          </a:p>
          <a:p>
            <a:pPr lvl="2"/>
            <a:r>
              <a:rPr lang="en-US" dirty="0"/>
              <a:t>Private writings, church fathers, heretics, missionaries</a:t>
            </a:r>
          </a:p>
          <a:p>
            <a:pPr lvl="2"/>
            <a:r>
              <a:rPr lang="en-US" dirty="0"/>
              <a:t>Historians, inscriptions on tombs, catacombs, etc.</a:t>
            </a:r>
          </a:p>
          <a:p>
            <a:pPr marL="914400" lvl="2" indent="0">
              <a:buNone/>
            </a:pPr>
            <a:r>
              <a:rPr lang="en-US" sz="2800" b="1" u="sng" dirty="0"/>
              <a:t>Unwritten sources </a:t>
            </a:r>
          </a:p>
          <a:p>
            <a:pPr lvl="2"/>
            <a:r>
              <a:rPr lang="en-US" sz="2800" dirty="0"/>
              <a:t>Sculptures, paintings, ceremonies, monuments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896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CHRONOLOGICAL METHOD</a:t>
            </a:r>
          </a:p>
          <a:p>
            <a:pPr lvl="1"/>
            <a:r>
              <a:rPr lang="en-US" dirty="0"/>
              <a:t>Willmington and others generally speak of 7 periods in Church History</a:t>
            </a:r>
          </a:p>
          <a:p>
            <a:pPr lvl="1"/>
            <a:r>
              <a:rPr lang="en-US" dirty="0"/>
              <a:t>Schaff breaks it down further and lists 9 periods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Note: Probably not possible to state an exact date that an era begins or ends. The influence from one era begins in a previous time and carries over into the next.</a:t>
            </a:r>
          </a:p>
        </p:txBody>
      </p:sp>
    </p:spTree>
    <p:extLst>
      <p:ext uri="{BB962C8B-B14F-4D97-AF65-F5344CB8AC3E}">
        <p14:creationId xmlns:p14="http://schemas.microsoft.com/office/powerpoint/2010/main" val="30349052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ORIGIN</a:t>
            </a:r>
          </a:p>
          <a:p>
            <a:pPr lvl="1"/>
            <a:r>
              <a:rPr lang="en-US" dirty="0"/>
              <a:t>Preparation began with creation of man</a:t>
            </a:r>
          </a:p>
          <a:p>
            <a:pPr lvl="1"/>
            <a:r>
              <a:rPr lang="en-US" dirty="0"/>
              <a:t>Promise given to our first parents</a:t>
            </a:r>
          </a:p>
          <a:p>
            <a:pPr lvl="1"/>
            <a:r>
              <a:rPr lang="en-US" dirty="0"/>
              <a:t>“Salvation is of the Jews”</a:t>
            </a:r>
          </a:p>
          <a:p>
            <a:pPr lvl="2"/>
            <a:r>
              <a:rPr lang="en-US" dirty="0"/>
              <a:t>Call of Abraham to a nation in Egypt</a:t>
            </a:r>
          </a:p>
          <a:p>
            <a:pPr lvl="2"/>
            <a:r>
              <a:rPr lang="en-US" dirty="0"/>
              <a:t>Israel led out by Moses, led in by Joshua</a:t>
            </a:r>
          </a:p>
          <a:p>
            <a:pPr lvl="2"/>
            <a:r>
              <a:rPr lang="en-US" dirty="0"/>
              <a:t>Divided as a nation, fell into captivity</a:t>
            </a:r>
          </a:p>
          <a:p>
            <a:pPr lvl="2"/>
            <a:r>
              <a:rPr lang="en-US" dirty="0"/>
              <a:t>Restored and fell again</a:t>
            </a:r>
          </a:p>
          <a:p>
            <a:pPr lvl="2"/>
            <a:r>
              <a:rPr lang="en-US" dirty="0"/>
              <a:t>Fulfilled it’s greatest mission-gave birth to the </a:t>
            </a:r>
            <a:r>
              <a:rPr lang="en-US" dirty="0" err="1"/>
              <a:t>Saviour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375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CHURCH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SEVEN PERIODS OF CHURCH HISTORY</a:t>
            </a:r>
          </a:p>
          <a:p>
            <a:pPr lvl="1"/>
            <a:r>
              <a:rPr lang="en-US" dirty="0"/>
              <a:t>1. 30-100 APOSTOLIC AGE</a:t>
            </a:r>
          </a:p>
          <a:p>
            <a:pPr lvl="1"/>
            <a:r>
              <a:rPr lang="en-US" dirty="0"/>
              <a:t>2. 100-313 A TIME OF GREAT PERSECUTION</a:t>
            </a:r>
          </a:p>
          <a:p>
            <a:pPr lvl="1"/>
            <a:r>
              <a:rPr lang="en-US" dirty="0"/>
              <a:t>3. 314-590 THE COMPRISING CHURCH</a:t>
            </a:r>
          </a:p>
          <a:p>
            <a:pPr lvl="1"/>
            <a:r>
              <a:rPr lang="en-US" dirty="0"/>
              <a:t>4. 590-1517 THE ROMAN CATHOLIC CHURCH</a:t>
            </a:r>
          </a:p>
          <a:p>
            <a:pPr lvl="1"/>
            <a:r>
              <a:rPr lang="en-US" dirty="0"/>
              <a:t>5. 1517-1700 THE REFORMATION </a:t>
            </a:r>
          </a:p>
          <a:p>
            <a:pPr lvl="1"/>
            <a:r>
              <a:rPr lang="en-US" dirty="0"/>
              <a:t>6. 1700-1900 A TIME OF GREAT REVIVAL </a:t>
            </a:r>
          </a:p>
          <a:p>
            <a:pPr lvl="1"/>
            <a:r>
              <a:rPr lang="en-US" dirty="0"/>
              <a:t>7. 1900 ---THE APOSTATE (WORLDLY) CHURCH</a:t>
            </a:r>
          </a:p>
        </p:txBody>
      </p:sp>
    </p:spTree>
    <p:extLst>
      <p:ext uri="{BB962C8B-B14F-4D97-AF65-F5344CB8AC3E}">
        <p14:creationId xmlns:p14="http://schemas.microsoft.com/office/powerpoint/2010/main" val="3832421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727</Words>
  <Application>Microsoft Office PowerPoint</Application>
  <PresentationFormat>On-screen Show (4:3)</PresentationFormat>
  <Paragraphs>162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Algerian</vt:lpstr>
      <vt:lpstr>Arial</vt:lpstr>
      <vt:lpstr>Calibri</vt:lpstr>
      <vt:lpstr>Office Theme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  <vt:lpstr>CHURCH HISTORY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CHURCH HISTORY</dc:title>
  <dc:creator>Paul</dc:creator>
  <cp:lastModifiedBy>Paul Bertram</cp:lastModifiedBy>
  <cp:revision>40</cp:revision>
  <dcterms:created xsi:type="dcterms:W3CDTF">2012-08-27T11:53:31Z</dcterms:created>
  <dcterms:modified xsi:type="dcterms:W3CDTF">2016-09-13T15:00:38Z</dcterms:modified>
</cp:coreProperties>
</file>